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80" r:id="rId3"/>
    <p:sldId id="268" r:id="rId4"/>
    <p:sldId id="270" r:id="rId5"/>
    <p:sldId id="271" r:id="rId6"/>
    <p:sldId id="256" r:id="rId7"/>
    <p:sldId id="258" r:id="rId8"/>
    <p:sldId id="257" r:id="rId9"/>
    <p:sldId id="281" r:id="rId10"/>
    <p:sldId id="273" r:id="rId11"/>
    <p:sldId id="259" r:id="rId12"/>
    <p:sldId id="282" r:id="rId13"/>
    <p:sldId id="274" r:id="rId14"/>
    <p:sldId id="283" r:id="rId15"/>
    <p:sldId id="284" r:id="rId16"/>
    <p:sldId id="260" r:id="rId17"/>
    <p:sldId id="261" r:id="rId18"/>
    <p:sldId id="285" r:id="rId19"/>
    <p:sldId id="275" r:id="rId20"/>
    <p:sldId id="286" r:id="rId21"/>
    <p:sldId id="287" r:id="rId22"/>
    <p:sldId id="266" r:id="rId23"/>
    <p:sldId id="267" r:id="rId24"/>
    <p:sldId id="288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828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65F86-B36D-4034-97A5-FDDACF53B527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CE905-2805-49D9-96DE-50471466AB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65F86-B36D-4034-97A5-FDDACF53B527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CE905-2805-49D9-96DE-50471466AB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65F86-B36D-4034-97A5-FDDACF53B527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CE905-2805-49D9-96DE-50471466AB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65F86-B36D-4034-97A5-FDDACF53B527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CE905-2805-49D9-96DE-50471466AB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65F86-B36D-4034-97A5-FDDACF53B527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CE905-2805-49D9-96DE-50471466AB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65F86-B36D-4034-97A5-FDDACF53B527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CE905-2805-49D9-96DE-50471466AB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65F86-B36D-4034-97A5-FDDACF53B527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CE905-2805-49D9-96DE-50471466AB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65F86-B36D-4034-97A5-FDDACF53B527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CE905-2805-49D9-96DE-50471466AB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65F86-B36D-4034-97A5-FDDACF53B527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CE905-2805-49D9-96DE-50471466AB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65F86-B36D-4034-97A5-FDDACF53B527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CE905-2805-49D9-96DE-50471466AB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65F86-B36D-4034-97A5-FDDACF53B527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CE905-2805-49D9-96DE-50471466AB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265F86-B36D-4034-97A5-FDDACF53B527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3CE905-2805-49D9-96DE-50471466ABC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24744"/>
            <a:ext cx="8229600" cy="1143000"/>
          </a:xfrm>
        </p:spPr>
        <p:txBody>
          <a:bodyPr/>
          <a:lstStyle/>
          <a:p>
            <a:r>
              <a:rPr lang="ru-RU" dirty="0" smtClean="0"/>
              <a:t>Решение задач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2332037"/>
            <a:ext cx="5266928" cy="4525963"/>
          </a:xfrm>
        </p:spPr>
        <p:txBody>
          <a:bodyPr/>
          <a:lstStyle/>
          <a:p>
            <a:r>
              <a:rPr lang="ru-RU" dirty="0" smtClean="0"/>
              <a:t>Урок 16</a:t>
            </a:r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Учебник – с. 46-48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3212976"/>
            <a:ext cx="6912768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r>
              <a:rPr lang="ru-RU" sz="2000" dirty="0" smtClean="0"/>
              <a:t>Начнём с конца и будем выполнять обратные действия. </a:t>
            </a:r>
          </a:p>
          <a:p>
            <a:r>
              <a:rPr lang="ru-RU" sz="2000" dirty="0" smtClean="0"/>
              <a:t>0 + 6 = 6     6 ∙ 9 = 54    54 – 33 = 21        21 : 3 = 7   </a:t>
            </a:r>
          </a:p>
          <a:p>
            <a:endParaRPr lang="ru-RU" sz="2000" dirty="0" smtClean="0"/>
          </a:p>
          <a:p>
            <a:r>
              <a:rPr lang="ru-RU" sz="2000" dirty="0" smtClean="0"/>
              <a:t>Проверим:</a:t>
            </a:r>
          </a:p>
          <a:p>
            <a:r>
              <a:rPr lang="ru-RU" sz="2000" dirty="0" smtClean="0"/>
              <a:t>7 ∙ 3 = 21      21 + 33 = 54        54 : 9 = 6        6 – 6 = 0</a:t>
            </a:r>
          </a:p>
          <a:p>
            <a:endParaRPr lang="ru-RU" sz="2000" dirty="0" smtClean="0"/>
          </a:p>
          <a:p>
            <a:r>
              <a:rPr lang="ru-RU" sz="2000" dirty="0" smtClean="0"/>
              <a:t> Ответ: 7  — задуманное число.</a:t>
            </a:r>
            <a:endParaRPr lang="ru-RU" sz="2000" dirty="0"/>
          </a:p>
        </p:txBody>
      </p:sp>
      <p:pic>
        <p:nvPicPr>
          <p:cNvPr id="3276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8760"/>
            <a:ext cx="8964488" cy="1209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67544" y="2996952"/>
            <a:ext cx="11255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Решение: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0688"/>
            <a:ext cx="8604448" cy="2300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475656" y="4437112"/>
            <a:ext cx="55446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1) 8 ∙3 = 24 (д.) – двухэтажных.</a:t>
            </a:r>
          </a:p>
          <a:p>
            <a:r>
              <a:rPr lang="ru-RU" sz="2400" dirty="0" smtClean="0"/>
              <a:t>2)  8 + 24 – 15 = 17 (д.) – трёхэтажных.</a:t>
            </a:r>
          </a:p>
          <a:p>
            <a:r>
              <a:rPr lang="ru-RU" sz="2400" dirty="0" smtClean="0"/>
              <a:t>3)8 + 24 + 17 = 49 (д.) – всего на улице.   </a:t>
            </a:r>
          </a:p>
          <a:p>
            <a:r>
              <a:rPr lang="ru-RU" sz="2400" dirty="0" smtClean="0"/>
              <a:t> Ответ: 49 домов.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3645024"/>
            <a:ext cx="11255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Решение: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6712"/>
            <a:ext cx="9082265" cy="5492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 descr="https://i1.wp.com/pushkinsdelal.ru/wp-content/uploads/2019/04/urok-16-12.jpg?w=6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7954" y="980728"/>
            <a:ext cx="8654526" cy="55903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0"/>
            <a:ext cx="8172400" cy="2060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251520" y="2132856"/>
            <a:ext cx="788436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Решение: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 </a:t>
            </a:r>
            <a:r>
              <a:rPr kumimoji="0" lang="ru-RU" sz="5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43012" name="Picture 4" descr="https://i1.wp.com/pushkinsdelal.ru/wp-content/uploads/2019/04/urok-16-13.1.jpg?w=88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2276872"/>
            <a:ext cx="4586833" cy="144847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67544" y="3995678"/>
            <a:ext cx="82089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arenR"/>
            </a:pPr>
            <a:r>
              <a:rPr lang="ru-RU" dirty="0" smtClean="0"/>
              <a:t>При сложении двух цифр, получаем двузначное число не больше 18 (наибольшая цифра 9, 9 + 9 =18).</a:t>
            </a:r>
          </a:p>
          <a:p>
            <a:pPr marL="342900" indent="-342900"/>
            <a:r>
              <a:rPr lang="ru-RU" dirty="0"/>
              <a:t> </a:t>
            </a:r>
            <a:r>
              <a:rPr lang="ru-RU" dirty="0" smtClean="0"/>
              <a:t>      Значит, Б – 1. Тогда 11 – 2 = 9, значит, А  — 9.</a:t>
            </a:r>
          </a:p>
          <a:p>
            <a:r>
              <a:rPr lang="ru-RU" dirty="0" smtClean="0"/>
              <a:t>2) 12 – 4 = 8, С = 8, </a:t>
            </a:r>
            <a:r>
              <a:rPr lang="ru-RU" dirty="0" err="1" smtClean="0"/>
              <a:t>д+</a:t>
            </a:r>
            <a:r>
              <a:rPr lang="ru-RU" dirty="0" smtClean="0"/>
              <a:t> </a:t>
            </a:r>
            <a:r>
              <a:rPr lang="ru-RU" dirty="0" err="1" smtClean="0"/>
              <a:t>д</a:t>
            </a:r>
            <a:r>
              <a:rPr lang="ru-RU" dirty="0" smtClean="0"/>
              <a:t> +1 = 1Д , отсюда </a:t>
            </a:r>
            <a:r>
              <a:rPr lang="ru-RU" dirty="0" err="1" smtClean="0"/>
              <a:t>д</a:t>
            </a:r>
            <a:r>
              <a:rPr lang="ru-RU" dirty="0" smtClean="0"/>
              <a:t> = 9</a:t>
            </a:r>
          </a:p>
          <a:p>
            <a:r>
              <a:rPr lang="ru-RU" dirty="0" smtClean="0"/>
              <a:t>3) Складываем единицы: </a:t>
            </a:r>
            <a:r>
              <a:rPr lang="ru-RU" dirty="0" err="1" smtClean="0"/>
              <a:t>м+к+н</a:t>
            </a:r>
            <a:r>
              <a:rPr lang="ru-RU" dirty="0" smtClean="0"/>
              <a:t> = 1к, отсюда м +</a:t>
            </a:r>
            <a:r>
              <a:rPr lang="ru-RU" dirty="0" err="1" smtClean="0"/>
              <a:t>н</a:t>
            </a:r>
            <a:r>
              <a:rPr lang="ru-RU" dirty="0" smtClean="0"/>
              <a:t> = 10. </a:t>
            </a:r>
          </a:p>
          <a:p>
            <a:r>
              <a:rPr lang="ru-RU" dirty="0" smtClean="0"/>
              <a:t> Десятки: м  + к + 1 =1м, отсюда к +1 = 10, к = 9.</a:t>
            </a:r>
          </a:p>
          <a:p>
            <a:r>
              <a:rPr lang="ru-RU" dirty="0" smtClean="0"/>
              <a:t> Теперь сотни:   м +1 = 9, отсюда м = 8. </a:t>
            </a:r>
          </a:p>
          <a:p>
            <a:r>
              <a:rPr lang="ru-RU" dirty="0" smtClean="0"/>
              <a:t>Вернёмся к единицам: </a:t>
            </a:r>
            <a:r>
              <a:rPr lang="ru-RU" dirty="0" err="1" smtClean="0"/>
              <a:t>н</a:t>
            </a:r>
            <a:r>
              <a:rPr lang="ru-RU" dirty="0" smtClean="0"/>
              <a:t> = 10 – 8 = 2.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8760"/>
            <a:ext cx="914400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0" name="Picture 4" descr="https://i2.wp.com/pushkinsdelal.ru/wp-content/uploads/2019/04/image-46.png?w=88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2748558"/>
            <a:ext cx="2160240" cy="216024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627784" y="5661248"/>
            <a:ext cx="49916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Десять спиц и промежутков тоже 10.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755576" y="5229200"/>
            <a:ext cx="1752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решение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72816"/>
            <a:ext cx="9144000" cy="2104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Тетрадь- урок 16 с. 24-25</a:t>
            </a:r>
            <a:endParaRPr lang="ru-RU" dirty="0"/>
          </a:p>
        </p:txBody>
      </p:sp>
      <p:pic>
        <p:nvPicPr>
          <p:cNvPr id="5124" name="Picture 4" descr="C:\Users\Ирина\Pictures\Рисунок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4581128"/>
            <a:ext cx="7227887" cy="1400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054" y="1124744"/>
            <a:ext cx="9100946" cy="23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Ирина\Pictures\Рисунок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509120"/>
            <a:ext cx="8892480" cy="14392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3" name="Picture 3" descr="C:\Users\Ирина\Pictures\Рисунок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5" y="4495732"/>
            <a:ext cx="6409538" cy="2001546"/>
          </a:xfrm>
          <a:prstGeom prst="rect">
            <a:avLst/>
          </a:prstGeom>
          <a:noFill/>
        </p:spPr>
      </p:pic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88640"/>
            <a:ext cx="8424936" cy="3312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39552" y="3933056"/>
            <a:ext cx="14098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Решение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4664"/>
            <a:ext cx="8020050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4" descr="C:\Users\Ирина\Pictures\Рисунок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4365104"/>
            <a:ext cx="7600131" cy="114336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27584" y="3284984"/>
            <a:ext cx="13569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Решение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9592" y="548680"/>
            <a:ext cx="70567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Найди ошибки и составь правильные высказывания:</a:t>
            </a:r>
            <a:endParaRPr lang="ru-RU" sz="2400" dirty="0" smtClean="0"/>
          </a:p>
          <a:p>
            <a:r>
              <a:rPr lang="ru-RU" sz="2400" b="1" dirty="0" smtClean="0"/>
              <a:t>а) Произведение чисел 8 и 2 равно 4.</a:t>
            </a:r>
            <a:endParaRPr lang="ru-RU" sz="2400" dirty="0" smtClean="0"/>
          </a:p>
          <a:p>
            <a:r>
              <a:rPr lang="ru-RU" sz="2400" b="1" dirty="0" smtClean="0"/>
              <a:t>б) 35 меньше 5 в 7 раз.</a:t>
            </a:r>
            <a:endParaRPr lang="ru-RU" sz="2400" dirty="0" smtClean="0"/>
          </a:p>
          <a:p>
            <a:r>
              <a:rPr lang="ru-RU" sz="2400" b="1" dirty="0" smtClean="0"/>
              <a:t>в) 56 уменьшить в 8 раз – получится 48.</a:t>
            </a:r>
            <a:endParaRPr lang="ru-RU" sz="2400" dirty="0" smtClean="0"/>
          </a:p>
          <a:p>
            <a:r>
              <a:rPr lang="ru-RU" sz="2400" b="1" dirty="0" smtClean="0"/>
              <a:t>г) 9 увеличить на 5 – получится 45.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691680" y="3789040"/>
            <a:ext cx="655272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а) Произведение чисел 8 и 2 равно 16.   Или</a:t>
            </a:r>
          </a:p>
          <a:p>
            <a:r>
              <a:rPr lang="ru-RU" sz="2000" dirty="0" smtClean="0"/>
              <a:t> Частное чисел 8 и 2 равно 4.</a:t>
            </a:r>
          </a:p>
          <a:p>
            <a:r>
              <a:rPr lang="ru-RU" sz="2000" dirty="0" smtClean="0"/>
              <a:t>б) 35 больше 5 в 7 раз. Или</a:t>
            </a:r>
          </a:p>
          <a:p>
            <a:r>
              <a:rPr lang="ru-RU" sz="2000" dirty="0" smtClean="0"/>
              <a:t>5 меньше 35 в 7 раз.</a:t>
            </a:r>
          </a:p>
          <a:p>
            <a:r>
              <a:rPr lang="ru-RU" sz="2000" dirty="0" smtClean="0"/>
              <a:t>в) 56 уменьшить на 8 – получится 48. Или</a:t>
            </a:r>
          </a:p>
          <a:p>
            <a:r>
              <a:rPr lang="ru-RU" sz="2000" dirty="0" smtClean="0"/>
              <a:t>56 уменьшить в 8 раз – получится 7.</a:t>
            </a:r>
          </a:p>
          <a:p>
            <a:r>
              <a:rPr lang="ru-RU" sz="2000" dirty="0" smtClean="0"/>
              <a:t>г) 9 увеличить в 5 раз – получится 45. Или </a:t>
            </a:r>
          </a:p>
          <a:p>
            <a:r>
              <a:rPr lang="ru-RU" sz="2000" dirty="0" smtClean="0"/>
              <a:t>9 увеличить на 5 – получится 14.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3356992"/>
            <a:ext cx="11255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Решение: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8388424" cy="2885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67544" y="3356992"/>
            <a:ext cx="15469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/>
              <a:t>Решение</a:t>
            </a:r>
            <a:endParaRPr lang="ru-RU" sz="2800" dirty="0"/>
          </a:p>
        </p:txBody>
      </p:sp>
      <p:pic>
        <p:nvPicPr>
          <p:cNvPr id="2050" name="Picture 2" descr="C:\Users\Ирина\Pictures\Рисунок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217220"/>
            <a:ext cx="9144000" cy="15934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3534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1" name="Picture 3" descr="C:\Users\Ирина\Pictures\Рисунок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4509120"/>
            <a:ext cx="6555656" cy="188807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11560" y="4077072"/>
            <a:ext cx="13569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Решение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759785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39552" y="3068960"/>
            <a:ext cx="13569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Решение</a:t>
            </a:r>
            <a:endParaRPr lang="ru-RU" sz="2400" dirty="0"/>
          </a:p>
        </p:txBody>
      </p:sp>
      <p:pic>
        <p:nvPicPr>
          <p:cNvPr id="3074" name="Picture 2" descr="C:\Users\Ирина\Pictures\Рисунок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961702"/>
            <a:ext cx="8640960" cy="23800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00808"/>
            <a:ext cx="9045153" cy="4171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C:\Users\Ирина\Pictures\Рисунок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433" y="1052736"/>
            <a:ext cx="9065147" cy="41764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 descr="C:\Users\Ирина\Pictures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05064"/>
            <a:ext cx="8496944" cy="1368152"/>
          </a:xfrm>
          <a:prstGeom prst="rect">
            <a:avLst/>
          </a:prstGeom>
          <a:noFill/>
        </p:spPr>
      </p:pic>
      <p:pic>
        <p:nvPicPr>
          <p:cNvPr id="13316" name="Picture 4" descr="C:\Users\Ирина\Pictures\Рисунок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942742"/>
            <a:ext cx="8798343" cy="119011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755576" y="2996952"/>
            <a:ext cx="1752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решение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4. БЛИЦтурнир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836712"/>
            <a:ext cx="8892480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7056890" y="1484784"/>
            <a:ext cx="18052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а + </a:t>
            </a:r>
            <a:r>
              <a:rPr lang="ru-RU" sz="2400" b="1" dirty="0" err="1" smtClean="0"/>
              <a:t>а</a:t>
            </a:r>
            <a:r>
              <a:rPr lang="ru-RU" sz="2400" b="1" dirty="0" smtClean="0"/>
              <a:t> ∙ 2 </a:t>
            </a:r>
            <a:r>
              <a:rPr lang="ru-RU" sz="2400" b="1" dirty="0" smtClean="0"/>
              <a:t>(</a:t>
            </a:r>
            <a:r>
              <a:rPr lang="ru-RU" sz="2400" b="1" dirty="0" smtClean="0"/>
              <a:t>ст.)</a:t>
            </a:r>
            <a:r>
              <a:rPr lang="ru-RU" sz="2400" dirty="0" smtClean="0"/>
              <a:t> 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046951" y="2348880"/>
            <a:ext cx="21659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с ∙ 2  </a:t>
            </a:r>
            <a:r>
              <a:rPr lang="ru-RU" sz="2400" b="1" dirty="0" smtClean="0"/>
              <a:t>+ </a:t>
            </a:r>
            <a:r>
              <a:rPr lang="ru-RU" sz="2400" b="1" dirty="0" err="1" smtClean="0"/>
              <a:t>b</a:t>
            </a:r>
            <a:r>
              <a:rPr lang="ru-RU" sz="2400" b="1" dirty="0" smtClean="0"/>
              <a:t> </a:t>
            </a:r>
            <a:r>
              <a:rPr lang="ru-RU" sz="2400" b="1" dirty="0" smtClean="0"/>
              <a:t>∙ 3 (р.)</a:t>
            </a:r>
            <a:r>
              <a:rPr lang="ru-RU" sz="2400" dirty="0" smtClean="0"/>
              <a:t> </a:t>
            </a:r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020272" y="3212976"/>
            <a:ext cx="20329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7 ∙ </a:t>
            </a:r>
            <a:r>
              <a:rPr lang="en-US" sz="2400" b="1" dirty="0" smtClean="0"/>
              <a:t>(k </a:t>
            </a:r>
            <a:r>
              <a:rPr lang="en-US" sz="2400" b="1" dirty="0" smtClean="0"/>
              <a:t>+ </a:t>
            </a:r>
            <a:r>
              <a:rPr lang="en-US" sz="2400" b="1" dirty="0" smtClean="0"/>
              <a:t>m) </a:t>
            </a:r>
            <a:r>
              <a:rPr lang="en-US" sz="2400" b="1" dirty="0" smtClean="0"/>
              <a:t>(</a:t>
            </a:r>
            <a:r>
              <a:rPr lang="ru-RU" sz="2400" b="1" dirty="0" smtClean="0"/>
              <a:t>д.)</a:t>
            </a:r>
            <a:r>
              <a:rPr lang="ru-RU" sz="2400" dirty="0" smtClean="0"/>
              <a:t> </a:t>
            </a:r>
            <a:endParaRPr lang="ru-RU" sz="2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092280" y="4293096"/>
            <a:ext cx="17075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d – d : 4 (</a:t>
            </a:r>
            <a:r>
              <a:rPr lang="ru-RU" sz="2400" b="1" dirty="0" smtClean="0"/>
              <a:t>д.)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s://i1.wp.com/pushkinsdelal.ru/wp-content/uploads/2019/04/urok-16-5-1.jpg?w=7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484784"/>
            <a:ext cx="6624736" cy="5373216"/>
          </a:xfrm>
          <a:prstGeom prst="rect">
            <a:avLst/>
          </a:prstGeom>
          <a:noFill/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404664"/>
            <a:ext cx="7134225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9575" y="404664"/>
            <a:ext cx="8734425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259632" y="3933056"/>
            <a:ext cx="72008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а) 1) 5 ∙ 8 = 40 (м²) — площадь большого прямоугольника.</a:t>
            </a:r>
          </a:p>
          <a:p>
            <a:r>
              <a:rPr lang="ru-RU" dirty="0" smtClean="0"/>
              <a:t>2) 2 ∙ 3 = 6 (м²) — площадь маленького прямоугольника.</a:t>
            </a:r>
          </a:p>
          <a:p>
            <a:r>
              <a:rPr lang="ru-RU" dirty="0" smtClean="0"/>
              <a:t>3) 40 + 6 = 46 (м²) – площадь фигуры.   </a:t>
            </a:r>
          </a:p>
          <a:p>
            <a:r>
              <a:rPr lang="ru-RU" dirty="0" smtClean="0"/>
              <a:t>Ответ: 46 м²</a:t>
            </a:r>
          </a:p>
          <a:p>
            <a:endParaRPr lang="ru-RU" dirty="0" smtClean="0"/>
          </a:p>
          <a:p>
            <a:r>
              <a:rPr lang="ru-RU" dirty="0" smtClean="0"/>
              <a:t>Б) 1) 6 ∙ 9 = 54 (м²) — площадь большого прямоугольника.</a:t>
            </a:r>
          </a:p>
          <a:p>
            <a:r>
              <a:rPr lang="ru-RU" dirty="0" smtClean="0"/>
              <a:t>2) 4 ∙ 3 = 12 (м²) — площадь маленького прямоугольника.</a:t>
            </a:r>
          </a:p>
          <a:p>
            <a:r>
              <a:rPr lang="ru-RU" dirty="0" smtClean="0"/>
              <a:t>3) 54 — 12 = 42 (м²) – площадь фигуры.  </a:t>
            </a:r>
          </a:p>
          <a:p>
            <a:r>
              <a:rPr lang="ru-RU" dirty="0" smtClean="0"/>
              <a:t> Ответ: 42 м²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3140968"/>
            <a:ext cx="11255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Решение: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20688"/>
            <a:ext cx="7995144" cy="1624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https://i0.wp.com/pushkinsdelal.ru/wp-content/uploads/2019/04/urok-16-8.1.jpg?w=70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2636912"/>
            <a:ext cx="6734175" cy="36099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2776"/>
            <a:ext cx="9144000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548680"/>
            <a:ext cx="820891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Решение:</a:t>
            </a:r>
          </a:p>
          <a:p>
            <a:r>
              <a:rPr lang="ru-RU" dirty="0" err="1" smtClean="0"/>
              <a:t>a</a:t>
            </a:r>
            <a:r>
              <a:rPr lang="ru-RU" dirty="0" smtClean="0"/>
              <a:t> + </a:t>
            </a:r>
            <a:r>
              <a:rPr lang="ru-RU" dirty="0" err="1" smtClean="0"/>
              <a:t>b</a:t>
            </a:r>
            <a:r>
              <a:rPr lang="ru-RU" dirty="0" smtClean="0"/>
              <a:t> = </a:t>
            </a:r>
            <a:r>
              <a:rPr lang="ru-RU" dirty="0" err="1" smtClean="0"/>
              <a:t>b</a:t>
            </a:r>
            <a:r>
              <a:rPr lang="ru-RU" dirty="0" smtClean="0"/>
              <a:t> + а  (переместительное свойство сложения) От перестановки слагаемых сумма не меняется.</a:t>
            </a:r>
          </a:p>
          <a:p>
            <a:endParaRPr lang="ru-RU" dirty="0" smtClean="0"/>
          </a:p>
          <a:p>
            <a:r>
              <a:rPr lang="ru-RU" dirty="0" smtClean="0"/>
              <a:t>(</a:t>
            </a:r>
            <a:r>
              <a:rPr lang="ru-RU" dirty="0" err="1" smtClean="0"/>
              <a:t>a</a:t>
            </a:r>
            <a:r>
              <a:rPr lang="ru-RU" dirty="0" smtClean="0"/>
              <a:t> + </a:t>
            </a:r>
            <a:r>
              <a:rPr lang="ru-RU" dirty="0" err="1" smtClean="0"/>
              <a:t>b</a:t>
            </a:r>
            <a:r>
              <a:rPr lang="ru-RU" dirty="0" smtClean="0"/>
              <a:t>) + </a:t>
            </a:r>
            <a:r>
              <a:rPr lang="ru-RU" dirty="0" err="1" smtClean="0"/>
              <a:t>c</a:t>
            </a:r>
            <a:r>
              <a:rPr lang="ru-RU" dirty="0" smtClean="0"/>
              <a:t> = </a:t>
            </a:r>
            <a:r>
              <a:rPr lang="ru-RU" dirty="0" err="1" smtClean="0"/>
              <a:t>a</a:t>
            </a:r>
            <a:r>
              <a:rPr lang="ru-RU" dirty="0" smtClean="0"/>
              <a:t> + (</a:t>
            </a:r>
            <a:r>
              <a:rPr lang="ru-RU" dirty="0" err="1" smtClean="0"/>
              <a:t>b</a:t>
            </a:r>
            <a:r>
              <a:rPr lang="ru-RU" dirty="0" smtClean="0"/>
              <a:t>  + </a:t>
            </a:r>
            <a:r>
              <a:rPr lang="ru-RU" dirty="0" err="1" smtClean="0"/>
              <a:t>c</a:t>
            </a:r>
            <a:r>
              <a:rPr lang="ru-RU" dirty="0" smtClean="0"/>
              <a:t>)  (сочетательное свойство сложения) Чтобы к сумме двух чисел прибавить третье число, можно к первому числу прибавить сумму второго и третьего.</a:t>
            </a:r>
          </a:p>
          <a:p>
            <a:endParaRPr lang="ru-RU" dirty="0" smtClean="0"/>
          </a:p>
          <a:p>
            <a:r>
              <a:rPr lang="ru-RU" dirty="0" smtClean="0"/>
              <a:t>(</a:t>
            </a:r>
            <a:r>
              <a:rPr lang="ru-RU" dirty="0" err="1" smtClean="0"/>
              <a:t>a</a:t>
            </a:r>
            <a:r>
              <a:rPr lang="ru-RU" dirty="0" smtClean="0"/>
              <a:t> + </a:t>
            </a:r>
            <a:r>
              <a:rPr lang="ru-RU" dirty="0" err="1" smtClean="0"/>
              <a:t>b</a:t>
            </a:r>
            <a:r>
              <a:rPr lang="ru-RU" dirty="0" smtClean="0"/>
              <a:t>) – </a:t>
            </a:r>
            <a:r>
              <a:rPr lang="ru-RU" dirty="0" err="1" smtClean="0"/>
              <a:t>c</a:t>
            </a:r>
            <a:r>
              <a:rPr lang="ru-RU" dirty="0" smtClean="0"/>
              <a:t> = (</a:t>
            </a:r>
            <a:r>
              <a:rPr lang="ru-RU" dirty="0" err="1" smtClean="0"/>
              <a:t>a</a:t>
            </a:r>
            <a:r>
              <a:rPr lang="ru-RU" dirty="0" smtClean="0"/>
              <a:t> — с) + </a:t>
            </a:r>
            <a:r>
              <a:rPr lang="ru-RU" dirty="0" err="1" smtClean="0"/>
              <a:t>b</a:t>
            </a:r>
            <a:r>
              <a:rPr lang="ru-RU" dirty="0" smtClean="0"/>
              <a:t>   Чтобы из суммы двух чисел вычесть третье число, можно его вычесть из любого слагаемого, а потом к значению разности прибавить другое слагаемое.</a:t>
            </a:r>
          </a:p>
          <a:p>
            <a:endParaRPr lang="ru-RU" dirty="0" smtClean="0"/>
          </a:p>
          <a:p>
            <a:r>
              <a:rPr lang="ru-RU" dirty="0" err="1" smtClean="0"/>
              <a:t>a</a:t>
            </a:r>
            <a:r>
              <a:rPr lang="ru-RU" dirty="0" smtClean="0"/>
              <a:t> – (</a:t>
            </a:r>
            <a:r>
              <a:rPr lang="ru-RU" dirty="0" err="1" smtClean="0"/>
              <a:t>b</a:t>
            </a:r>
            <a:r>
              <a:rPr lang="ru-RU" dirty="0" smtClean="0"/>
              <a:t> + </a:t>
            </a:r>
            <a:r>
              <a:rPr lang="ru-RU" dirty="0" err="1" smtClean="0"/>
              <a:t>c</a:t>
            </a:r>
            <a:r>
              <a:rPr lang="ru-RU" dirty="0" smtClean="0"/>
              <a:t>) = </a:t>
            </a:r>
            <a:r>
              <a:rPr lang="ru-RU" dirty="0" err="1" smtClean="0"/>
              <a:t>a</a:t>
            </a:r>
            <a:r>
              <a:rPr lang="ru-RU" dirty="0" smtClean="0"/>
              <a:t> — </a:t>
            </a:r>
            <a:r>
              <a:rPr lang="ru-RU" dirty="0" err="1" smtClean="0"/>
              <a:t>b</a:t>
            </a:r>
            <a:r>
              <a:rPr lang="ru-RU" dirty="0" smtClean="0"/>
              <a:t> – </a:t>
            </a:r>
            <a:r>
              <a:rPr lang="ru-RU" dirty="0" err="1" smtClean="0"/>
              <a:t>c</a:t>
            </a:r>
            <a:r>
              <a:rPr lang="ru-RU" dirty="0" smtClean="0"/>
              <a:t> Чтобы из числа вычесть сумму двух слагаемых, можно из этого числа сначала вычесть одно слагаемое, а затем другое.</a:t>
            </a:r>
          </a:p>
          <a:p>
            <a:endParaRPr lang="ru-RU" dirty="0" smtClean="0"/>
          </a:p>
          <a:p>
            <a:r>
              <a:rPr lang="ru-RU" dirty="0" smtClean="0"/>
              <a:t>(378 + 564) + 36  = 378 + (564 + 36) = 978                     </a:t>
            </a:r>
          </a:p>
          <a:p>
            <a:r>
              <a:rPr lang="ru-RU" dirty="0" smtClean="0"/>
              <a:t> (246 + 459) – 359  = 246 + (459 – 359) = 346</a:t>
            </a:r>
          </a:p>
          <a:p>
            <a:r>
              <a:rPr lang="ru-RU" dirty="0" smtClean="0"/>
              <a:t>205 + ( 127 + 495) = ( 205 + 495) + 127 = 827</a:t>
            </a:r>
          </a:p>
          <a:p>
            <a:r>
              <a:rPr lang="ru-RU" dirty="0" smtClean="0"/>
              <a:t>732 – 186 – 14 = 732 – (186 + 14) = 532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372</TotalTime>
  <Words>259</Words>
  <Application>Microsoft Office PowerPoint</Application>
  <PresentationFormat>Экран (4:3)</PresentationFormat>
  <Paragraphs>79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Решение задач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Тетрадь- урок 16 с. 24-25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Ирина</dc:creator>
  <cp:lastModifiedBy>Ирина</cp:lastModifiedBy>
  <cp:revision>36</cp:revision>
  <dcterms:created xsi:type="dcterms:W3CDTF">2020-04-11T12:56:23Z</dcterms:created>
  <dcterms:modified xsi:type="dcterms:W3CDTF">2020-04-13T09:58:42Z</dcterms:modified>
</cp:coreProperties>
</file>