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EF93-D889-4213-BDE9-9CAF8797CD28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F860-FD4C-43B8-BDF4-E1FCD2C39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755576" y="1556792"/>
            <a:ext cx="7861697" cy="259080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200" b="1" i="1" dirty="0" smtClean="0">
                <a:solidFill>
                  <a:srgbClr val="1AB39F">
                    <a:lumMod val="50000"/>
                  </a:srgbClr>
                </a:solidFill>
                <a:latin typeface="Miniature" pitchFamily="2" charset="0"/>
              </a:rPr>
              <a:t>Правила </a:t>
            </a:r>
            <a:r>
              <a:rPr lang="ru-RU" sz="7200" b="1" i="1" dirty="0">
                <a:solidFill>
                  <a:srgbClr val="1AB39F">
                    <a:lumMod val="50000"/>
                  </a:srgbClr>
                </a:solidFill>
                <a:latin typeface="Miniature" pitchFamily="2" charset="0"/>
              </a:rPr>
              <a:t>умножения </a:t>
            </a:r>
            <a:endParaRPr lang="en-US" sz="7200" b="1" i="1" dirty="0">
              <a:solidFill>
                <a:srgbClr val="1AB39F">
                  <a:lumMod val="50000"/>
                </a:srgbClr>
              </a:solidFill>
              <a:latin typeface="Minia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766763"/>
            <a:ext cx="8915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964488" cy="1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Ирина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8210550" cy="2257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15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Ирина\Pictures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36613"/>
            <a:ext cx="8814224" cy="28272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143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Ирина\Pictures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1650"/>
            <a:ext cx="9144000" cy="2347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6764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s://i2.wp.com/pushkinsdelal.ru/wp-content/uploads/2019/04/urok-17-6.jpg?w=888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14550"/>
            <a:ext cx="8458200" cy="4743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9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s://i1.wp.com/pushkinsdelal.ru/wp-content/uploads/2019/04/image-48.png?w=329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4298836" cy="1152128"/>
          </a:xfrm>
          <a:prstGeom prst="rect">
            <a:avLst/>
          </a:prstGeom>
          <a:noFill/>
        </p:spPr>
      </p:pic>
      <p:pic>
        <p:nvPicPr>
          <p:cNvPr id="27654" name="Picture 6" descr="https://i0.wp.com/pushkinsdelal.ru/wp-content/uploads/2019/04/urok-17-7a.jpg?w=824&amp;ssl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7848600" cy="1619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2.wp.com/pushkinsdelal.ru/wp-content/uploads/2019/04/image-49.png?w=339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5611651" cy="14401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492896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15 пуговиц пришили по 5 штук на каждую рубашку. Сколько было  рубашек?</a:t>
            </a:r>
            <a:endParaRPr lang="ru-RU" sz="3200" dirty="0" smtClean="0"/>
          </a:p>
          <a:p>
            <a:r>
              <a:rPr lang="ru-RU" sz="3200" dirty="0" smtClean="0"/>
              <a:t>15 : 5 = 3 (р.) – было. </a:t>
            </a:r>
          </a:p>
          <a:p>
            <a:r>
              <a:rPr lang="ru-RU" sz="3200" dirty="0" smtClean="0"/>
              <a:t>Ответ: 3 рубашки.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96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s://i1.wp.com/pushkinsdelal.ru/wp-content/uploads/2019/04/urok-17-8.jpg?w=634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8606834" cy="21720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92480" cy="18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s://i2.wp.com/pushkinsdelal.ru/wp-content/uploads/2019/04/urok-17-9.jpg?w=677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91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Ирина\Pictures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03" y="3501008"/>
            <a:ext cx="8064021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467544" y="332657"/>
            <a:ext cx="7991475" cy="1296144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</a:rPr>
              <a:t>Немного истории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  <a:latin typeface="Miniature" pitchFamily="2" charset="0"/>
            </a:endParaRPr>
          </a:p>
        </p:txBody>
      </p:sp>
      <p:pic>
        <p:nvPicPr>
          <p:cNvPr id="6" name="Picture 4" descr="Уиль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660898" cy="40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Лейбниц"/>
          <p:cNvPicPr>
            <a:picLocks noChangeAspect="1" noChangeArrowheads="1"/>
          </p:cNvPicPr>
          <p:nvPr/>
        </p:nvPicPr>
        <p:blipFill>
          <a:blip r:embed="rId3" cstate="print"/>
          <a:srcRect l="7585" r="3905"/>
          <a:stretch>
            <a:fillRect/>
          </a:stretch>
        </p:blipFill>
        <p:spPr bwMode="auto">
          <a:xfrm>
            <a:off x="6588224" y="3095097"/>
            <a:ext cx="2555776" cy="365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251520" y="1841242"/>
            <a:ext cx="304261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002060"/>
                </a:solidFill>
                <a:latin typeface="Georgia" pitchFamily="18" charset="0"/>
              </a:rPr>
              <a:t>Знак умножения «косой крест»      впервые  в 1631 году ввёл английский математик Уильям </a:t>
            </a:r>
            <a:r>
              <a:rPr lang="ru-RU" altLang="ru-RU" sz="2000" b="1" i="1" dirty="0" err="1">
                <a:solidFill>
                  <a:srgbClr val="002060"/>
                </a:solidFill>
                <a:latin typeface="Georgia" pitchFamily="18" charset="0"/>
              </a:rPr>
              <a:t>Оутред</a:t>
            </a:r>
            <a:r>
              <a:rPr lang="ru-RU" altLang="ru-RU" sz="2000" b="1" i="1" dirty="0">
                <a:solidFill>
                  <a:srgbClr val="002060"/>
                </a:solidFill>
                <a:latin typeface="Georgia" pitchFamily="18" charset="0"/>
              </a:rPr>
              <a:t> (1575 – 1660)</a:t>
            </a:r>
          </a:p>
          <a:p>
            <a:pPr algn="ctr"/>
            <a:r>
              <a:rPr lang="ru-RU" altLang="ru-RU" sz="2000" b="1" i="1" dirty="0">
                <a:solidFill>
                  <a:srgbClr val="002060"/>
                </a:solidFill>
                <a:latin typeface="Georgia" pitchFamily="18" charset="0"/>
              </a:rPr>
              <a:t>Позднее, в 1698 году, выдающийся немецкий математик Г.Лейбниц (1646 – 1716), ввёл знак умножения «точка».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32455"/>
            <a:ext cx="9144000" cy="552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236296" y="16288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(a + b) : 5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2420888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5 ∙d – d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3140968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 </a:t>
            </a:r>
            <a:r>
              <a:rPr lang="en-US" sz="2800" b="1" dirty="0" smtClean="0"/>
              <a:t>:</a:t>
            </a:r>
            <a:r>
              <a:rPr lang="ru-RU" sz="2800" b="1" dirty="0" smtClean="0"/>
              <a:t> (</a:t>
            </a:r>
            <a:r>
              <a:rPr lang="en-US" sz="2800" b="1" dirty="0" smtClean="0"/>
              <a:t>c</a:t>
            </a:r>
            <a:r>
              <a:rPr lang="ru-RU" sz="2800" b="1" dirty="0" smtClean="0"/>
              <a:t> –</a:t>
            </a:r>
            <a:r>
              <a:rPr lang="en-US" sz="2800" b="1" dirty="0" smtClean="0"/>
              <a:t> 8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4149080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 ∙ 2 + </a:t>
            </a:r>
            <a:r>
              <a:rPr lang="en-US" sz="2800" b="1" dirty="0" smtClean="0"/>
              <a:t>b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5445224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 –</a:t>
            </a:r>
            <a:r>
              <a:rPr lang="en-US" sz="2800" b="1" dirty="0" smtClean="0"/>
              <a:t>n</a:t>
            </a:r>
            <a:r>
              <a:rPr lang="ru-RU" sz="2800" b="1" dirty="0" smtClean="0"/>
              <a:t> ∙ 3</a:t>
            </a:r>
            <a:r>
              <a:rPr lang="en-US" sz="2800" b="1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9829"/>
            <a:ext cx="9144000" cy="439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0.wp.com/pushkinsdelal.ru/wp-content/uploads/2019/04/urok-17-12.jpg?w=822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218186" cy="3824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39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Решение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7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s://i0.wp.com/pushkinsdelal.ru/wp-content/uploads/2019/04/urok-17-13.jpg?resize=485%2C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92" y="3638718"/>
            <a:ext cx="8056232" cy="22092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45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с. 26</a:t>
            </a:r>
            <a:endParaRPr lang="ru-RU" dirty="0"/>
          </a:p>
        </p:txBody>
      </p:sp>
      <p:pic>
        <p:nvPicPr>
          <p:cNvPr id="4" name="Picture 3" descr="C:\Users\Ирина\Pictures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90174"/>
            <a:ext cx="7776864" cy="1925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117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C:\Users\Ирина\Pictures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40041"/>
            <a:ext cx="8547000" cy="103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99140" cy="33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Users\Ирина\Pictures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6200775" cy="2695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53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Ирина\Pictures\Рисунок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89" y="3861048"/>
            <a:ext cx="8904611" cy="24320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2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:\Users\Ирина\Pictures\Рисунок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9143999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17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Ирина\Pictures\Рисунок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7225543" cy="13220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290513" y="401638"/>
            <a:ext cx="8015287" cy="352107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600" dirty="0" smtClean="0"/>
              <a:t>6</a:t>
            </a:r>
            <a:r>
              <a:rPr lang="ru-RU" sz="6600" i="1" dirty="0" smtClean="0"/>
              <a:t>· </a:t>
            </a:r>
            <a:r>
              <a:rPr lang="ru-RU" sz="6600" dirty="0" smtClean="0"/>
              <a:t>4=</a:t>
            </a:r>
          </a:p>
          <a:p>
            <a:pPr>
              <a:defRPr/>
            </a:pPr>
            <a:r>
              <a:rPr lang="ru-RU" sz="6000" dirty="0" smtClean="0"/>
              <a:t>                                                         4</a:t>
            </a:r>
            <a:r>
              <a:rPr lang="ru-RU" sz="6000" i="1" dirty="0" smtClean="0"/>
              <a:t>· </a:t>
            </a:r>
            <a:r>
              <a:rPr lang="ru-RU" sz="6000" dirty="0" smtClean="0"/>
              <a:t>6=</a:t>
            </a:r>
            <a:endParaRPr lang="ru-RU" sz="6000" dirty="0"/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38" y="4051300"/>
            <a:ext cx="45402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290513" y="401638"/>
            <a:ext cx="8015287" cy="3521075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4800" dirty="0" smtClean="0"/>
              <a:t>6</a:t>
            </a:r>
            <a:r>
              <a:rPr lang="ru-RU" sz="4800" i="1" dirty="0" smtClean="0"/>
              <a:t>· </a:t>
            </a:r>
            <a:r>
              <a:rPr lang="ru-RU" sz="4800" dirty="0" smtClean="0"/>
              <a:t>4=6+6+6+6=24</a:t>
            </a:r>
          </a:p>
          <a:p>
            <a:pPr algn="l">
              <a:defRPr/>
            </a:pPr>
            <a:r>
              <a:rPr lang="ru-RU" sz="4800" dirty="0" smtClean="0"/>
              <a:t>                                                        </a:t>
            </a:r>
          </a:p>
          <a:p>
            <a:pPr algn="l">
              <a:defRPr/>
            </a:pPr>
            <a:r>
              <a:rPr lang="ru-RU" sz="4800" dirty="0" smtClean="0"/>
              <a:t> 4</a:t>
            </a:r>
            <a:r>
              <a:rPr lang="ru-RU" sz="4800" i="1" dirty="0" smtClean="0"/>
              <a:t>· </a:t>
            </a:r>
            <a:r>
              <a:rPr lang="ru-RU" sz="4800" dirty="0" smtClean="0"/>
              <a:t>6=4+4+4+4+4+4=24</a:t>
            </a:r>
            <a:endParaRPr lang="ru-RU" sz="4800" dirty="0"/>
          </a:p>
        </p:txBody>
      </p:sp>
      <p:pic>
        <p:nvPicPr>
          <p:cNvPr id="2765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4052888"/>
            <a:ext cx="454183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449263" y="517525"/>
            <a:ext cx="7991475" cy="2406650"/>
          </a:xfrm>
          <a:prstGeom prst="roundRect">
            <a:avLst/>
          </a:prstGeom>
          <a:solidFill>
            <a:srgbClr val="FFFFFF">
              <a:alpha val="80000"/>
            </a:srgbClr>
          </a:solidFill>
          <a:ln w="57150" cmpd="dbl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Miniature" pitchFamily="2" charset="0"/>
              </a:rPr>
              <a:t>Умножение. Переместительное свойство умножения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  <a:latin typeface="Miniature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838" y="3645025"/>
            <a:ext cx="4845050" cy="30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195263" y="0"/>
            <a:ext cx="8415337" cy="73501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Miniature" pitchFamily="2" charset="0"/>
              </a:rPr>
              <a:t>Умножение натуральных чисел и его свойства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Miniature" pitchFamily="2" charset="0"/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46063" y="747713"/>
            <a:ext cx="7915275" cy="511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1. </a:t>
            </a:r>
            <a:r>
              <a:rPr lang="ru-RU" sz="2400" b="1" i="1" dirty="0">
                <a:solidFill>
                  <a:srgbClr val="C00000"/>
                </a:solidFill>
              </a:rPr>
              <a:t>Переместительное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свойство умножения: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2811463" y="1409700"/>
            <a:ext cx="3546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Constantia"/>
                <a:cs typeface="+mn-cs"/>
              </a:rPr>
              <a:t>∙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b = b </a:t>
            </a:r>
            <a:r>
              <a:rPr lang="en-US" sz="3600" b="1" i="1" dirty="0">
                <a:solidFill>
                  <a:srgbClr val="C00000"/>
                </a:solidFill>
                <a:latin typeface="Constantia"/>
                <a:cs typeface="+mn-cs"/>
              </a:rPr>
              <a:t>∙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a</a:t>
            </a:r>
            <a:endParaRPr lang="ru-RU" sz="3600" i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2133600"/>
            <a:ext cx="7916862" cy="509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2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>
                <a:solidFill>
                  <a:schemeClr val="tx1"/>
                </a:solidFill>
              </a:rPr>
              <a:t>Свойство умножения на </a:t>
            </a:r>
            <a:r>
              <a:rPr lang="ru-RU" sz="2400" b="1" i="1" dirty="0">
                <a:solidFill>
                  <a:srgbClr val="C00000"/>
                </a:solidFill>
              </a:rPr>
              <a:t>единицу</a:t>
            </a:r>
            <a:r>
              <a:rPr lang="ru-RU" sz="2400" b="1" i="1" dirty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8069263" y="5659438"/>
            <a:ext cx="654050" cy="71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2811463" y="2841625"/>
            <a:ext cx="3546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Constantia"/>
                <a:cs typeface="+mn-cs"/>
              </a:rPr>
              <a:t>∙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1 = 1 </a:t>
            </a:r>
            <a:r>
              <a:rPr lang="en-US" sz="3600" b="1" i="1" dirty="0">
                <a:solidFill>
                  <a:srgbClr val="C00000"/>
                </a:solidFill>
                <a:latin typeface="Constantia"/>
                <a:cs typeface="+mn-cs"/>
              </a:rPr>
              <a:t>∙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= </a:t>
            </a: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257175" y="3681413"/>
            <a:ext cx="7915275" cy="509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3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ru-RU" sz="2400" b="1" i="1" dirty="0">
                <a:solidFill>
                  <a:schemeClr val="tx1"/>
                </a:solidFill>
              </a:rPr>
              <a:t>Свойство умножения на </a:t>
            </a:r>
            <a:r>
              <a:rPr lang="ru-RU" sz="2400" b="1" i="1" dirty="0">
                <a:solidFill>
                  <a:srgbClr val="C00000"/>
                </a:solidFill>
              </a:rPr>
              <a:t>ноль</a:t>
            </a:r>
            <a:r>
              <a:rPr lang="ru-RU" sz="2400" b="1" i="1" dirty="0">
                <a:solidFill>
                  <a:schemeClr val="tx1"/>
                </a:solidFill>
              </a:rPr>
              <a:t>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2811463" y="4524375"/>
            <a:ext cx="3546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Constantia"/>
                <a:cs typeface="+mn-cs"/>
              </a:rPr>
              <a:t>∙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0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= </a:t>
            </a: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0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Constantia"/>
                <a:cs typeface="+mn-cs"/>
              </a:rPr>
              <a:t>∙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а</a:t>
            </a:r>
            <a:r>
              <a:rPr lang="en-US" sz="3600" i="1" dirty="0">
                <a:solidFill>
                  <a:srgbClr val="C00000"/>
                </a:solidFill>
                <a:latin typeface="+mn-lt"/>
                <a:cs typeface="+mn-cs"/>
              </a:rPr>
              <a:t> = </a:t>
            </a:r>
            <a:r>
              <a:rPr lang="ru-RU" sz="3600" i="1" dirty="0">
                <a:solidFill>
                  <a:srgbClr val="C00000"/>
                </a:solidFill>
                <a:latin typeface="+mn-lt"/>
                <a:cs typeface="+mn-cs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93366"/>
                </a:solidFill>
                <a:latin typeface="Bookman Old Style" pitchFamily="18" charset="0"/>
              </a:rPr>
              <a:t>Найди площадь прямоугольника со сторонами </a:t>
            </a:r>
            <a:r>
              <a:rPr lang="ru-RU" sz="2800" b="1" i="1" dirty="0">
                <a:solidFill>
                  <a:schemeClr val="accent2"/>
                </a:solidFill>
                <a:latin typeface="Bookman Old Style" pitchFamily="18" charset="0"/>
              </a:rPr>
              <a:t>5см</a:t>
            </a:r>
            <a:r>
              <a:rPr lang="ru-RU" sz="2800" b="1" i="1" dirty="0">
                <a:solidFill>
                  <a:srgbClr val="993366"/>
                </a:solidFill>
                <a:latin typeface="Bookman Old Style" pitchFamily="18" charset="0"/>
              </a:rPr>
              <a:t> и </a:t>
            </a:r>
            <a:r>
              <a:rPr lang="ru-RU" sz="2800" b="1" i="1" dirty="0">
                <a:solidFill>
                  <a:schemeClr val="accent2"/>
                </a:solidFill>
                <a:latin typeface="Bookman Old Style" pitchFamily="18" charset="0"/>
              </a:rPr>
              <a:t>3см</a:t>
            </a:r>
            <a:r>
              <a:rPr lang="ru-RU" sz="2800" b="1" i="1" dirty="0">
                <a:solidFill>
                  <a:srgbClr val="993366"/>
                </a:solidFill>
                <a:latin typeface="Bookman Old Style" pitchFamily="18" charset="0"/>
              </a:rPr>
              <a:t>  двумя способами.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2205038"/>
            <a:ext cx="2447925" cy="1439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 descr="fg046"/>
          <p:cNvSpPr>
            <a:spLocks noChangeArrowheads="1"/>
          </p:cNvSpPr>
          <p:nvPr/>
        </p:nvSpPr>
        <p:spPr bwMode="auto">
          <a:xfrm>
            <a:off x="3348038" y="2276475"/>
            <a:ext cx="1152525" cy="4318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1 способ</a:t>
            </a:r>
          </a:p>
        </p:txBody>
      </p:sp>
      <p:sp>
        <p:nvSpPr>
          <p:cNvPr id="8199" name="AutoShape 7" descr="fg046"/>
          <p:cNvSpPr>
            <a:spLocks noChangeArrowheads="1"/>
          </p:cNvSpPr>
          <p:nvPr/>
        </p:nvSpPr>
        <p:spPr bwMode="auto">
          <a:xfrm>
            <a:off x="3348038" y="3141663"/>
            <a:ext cx="1152525" cy="4318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006600"/>
                </a:solidFill>
              </a:rPr>
              <a:t>2 способ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643438" y="2133600"/>
            <a:ext cx="3602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latin typeface="Bookman Old Style" pitchFamily="18" charset="0"/>
              </a:rPr>
              <a:t>S</a:t>
            </a:r>
            <a:r>
              <a:rPr lang="ru-RU" sz="3200" b="1" i="1">
                <a:latin typeface="Bookman Old Style" pitchFamily="18" charset="0"/>
              </a:rPr>
              <a:t> = 5  3 = 15 см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938838" y="23495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172450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643438" y="2997200"/>
            <a:ext cx="3602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latin typeface="Bookman Old Style" pitchFamily="18" charset="0"/>
              </a:rPr>
              <a:t>S</a:t>
            </a:r>
            <a:r>
              <a:rPr lang="ru-RU" sz="3200" b="1" i="1">
                <a:latin typeface="Bookman Old Style" pitchFamily="18" charset="0"/>
              </a:rPr>
              <a:t> = 3  5 = 15 см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938838" y="3213100"/>
            <a:ext cx="73025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172450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19138" y="3789363"/>
            <a:ext cx="7740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93366"/>
                </a:solidFill>
                <a:latin typeface="Bookman Old Style" pitchFamily="18" charset="0"/>
              </a:rPr>
              <a:t>Что заметили? Сделайте вывод.</a:t>
            </a:r>
          </a:p>
        </p:txBody>
      </p:sp>
      <p:sp>
        <p:nvSpPr>
          <p:cNvPr id="8207" name="AutoShape 15" descr="ser19"/>
          <p:cNvSpPr>
            <a:spLocks noChangeArrowheads="1"/>
          </p:cNvSpPr>
          <p:nvPr/>
        </p:nvSpPr>
        <p:spPr bwMode="auto">
          <a:xfrm>
            <a:off x="755650" y="4652963"/>
            <a:ext cx="7561263" cy="1655762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66"/>
                </a:solidFill>
                <a:latin typeface="Bookman Old Style" pitchFamily="18" charset="0"/>
              </a:rPr>
              <a:t>От перестановки множителей</a:t>
            </a:r>
          </a:p>
          <a:p>
            <a:pPr algn="ctr"/>
            <a:r>
              <a:rPr lang="ru-RU" sz="3200" b="1" i="1" dirty="0">
                <a:solidFill>
                  <a:srgbClr val="000066"/>
                </a:solidFill>
                <a:latin typeface="Bookman Old Style" pitchFamily="18" charset="0"/>
              </a:rPr>
              <a:t>произведение не меняется.</a:t>
            </a:r>
          </a:p>
          <a:p>
            <a:pPr algn="ctr"/>
            <a:r>
              <a:rPr lang="ru-RU" sz="4400" b="1" i="1" dirty="0">
                <a:solidFill>
                  <a:srgbClr val="FF3300"/>
                </a:solidFill>
                <a:latin typeface="Bookman Old Style" pitchFamily="18" charset="0"/>
              </a:rPr>
              <a:t>а  в = </a:t>
            </a:r>
            <a:r>
              <a:rPr lang="ru-RU" sz="4400" b="1" i="1" dirty="0" err="1">
                <a:solidFill>
                  <a:srgbClr val="FF3300"/>
                </a:solidFill>
                <a:latin typeface="Bookman Old Style" pitchFamily="18" charset="0"/>
              </a:rPr>
              <a:t>в</a:t>
            </a:r>
            <a:r>
              <a:rPr lang="ru-RU" sz="4400" b="1" i="1" dirty="0">
                <a:solidFill>
                  <a:srgbClr val="FF3300"/>
                </a:solidFill>
                <a:latin typeface="Bookman Old Style" pitchFamily="18" charset="0"/>
              </a:rPr>
              <a:t>  а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635375" y="5949950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364163" y="5949950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 animBg="1"/>
      <p:bldP spid="8202" grpId="0"/>
      <p:bldP spid="8203" grpId="0"/>
      <p:bldP spid="8204" grpId="0" animBg="1"/>
      <p:bldP spid="8205" grpId="0"/>
      <p:bldP spid="8206" grpId="0"/>
      <p:bldP spid="8207" grpId="0" animBg="1"/>
      <p:bldP spid="8208" grpId="0" animBg="1"/>
      <p:bldP spid="8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48464" cy="151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i1.wp.com/pushkinsdelal.ru/wp-content/uploads/2019/04/urok-17-1.jpg?w=749&amp;ssl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39980"/>
            <a:ext cx="8424936" cy="36973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Ирина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9"/>
            <a:ext cx="8136904" cy="4077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214</Words>
  <Application>Microsoft Office PowerPoint</Application>
  <PresentationFormat>Экран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Тетрадь с. 26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12</cp:revision>
  <dcterms:created xsi:type="dcterms:W3CDTF">2020-04-13T21:56:58Z</dcterms:created>
  <dcterms:modified xsi:type="dcterms:W3CDTF">2020-04-14T05:47:59Z</dcterms:modified>
</cp:coreProperties>
</file>