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4F96-0C68-4438-9EC9-037C5BE44A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32E4-B395-4754-9137-CBC7B6859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692696"/>
            <a:ext cx="22860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139952" y="1124744"/>
            <a:ext cx="43072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Как устроен наш язык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140968"/>
            <a:ext cx="7344816" cy="1938992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Устаревшие слова, </a:t>
            </a:r>
            <a:endParaRPr lang="ru-RU" sz="4000" b="1" dirty="0" smtClean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слова-синонимы</a:t>
            </a:r>
            <a:r>
              <a:rPr lang="ru-RU" sz="40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382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D108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4699000" cy="2381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 rot="-549927">
            <a:off x="2711929" y="5218903"/>
            <a:ext cx="792162" cy="215900"/>
          </a:xfrm>
          <a:prstGeom prst="leftRightArrow">
            <a:avLst>
              <a:gd name="adj1" fmla="val 50000"/>
              <a:gd name="adj2" fmla="val 7338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 r="4146"/>
          <a:stretch>
            <a:fillRect/>
          </a:stretch>
        </p:blipFill>
        <p:spPr bwMode="auto">
          <a:xfrm>
            <a:off x="539750" y="2420938"/>
            <a:ext cx="3744913" cy="3413125"/>
          </a:xfrm>
          <a:prstGeom prst="rect">
            <a:avLst/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4500563" y="3284538"/>
            <a:ext cx="32289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Comic Sans MS"/>
              </a:rPr>
              <a:t>71 см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382000" cy="1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j04393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22" r="22214"/>
          <a:stretch>
            <a:fillRect/>
          </a:stretch>
        </p:blipFill>
        <p:spPr bwMode="auto">
          <a:xfrm>
            <a:off x="395288" y="836613"/>
            <a:ext cx="2616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4000"/>
          </a:blip>
          <a:srcRect/>
          <a:stretch>
            <a:fillRect/>
          </a:stretch>
        </p:blipFill>
        <p:spPr bwMode="auto">
          <a:xfrm>
            <a:off x="3635375" y="1052513"/>
            <a:ext cx="5327650" cy="5238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3059113" y="1484313"/>
            <a:ext cx="504825" cy="4752975"/>
          </a:xfrm>
          <a:prstGeom prst="upDownArrow">
            <a:avLst>
              <a:gd name="adj1" fmla="val 50000"/>
              <a:gd name="adj2" fmla="val 188302"/>
            </a:avLst>
          </a:prstGeom>
          <a:solidFill>
            <a:srgbClr val="00008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 rot="-1263694">
            <a:off x="3925888" y="1317625"/>
            <a:ext cx="1790700" cy="287338"/>
          </a:xfrm>
          <a:prstGeom prst="leftRightArrow">
            <a:avLst>
              <a:gd name="adj1" fmla="val 50000"/>
              <a:gd name="adj2" fmla="val 124641"/>
            </a:avLst>
          </a:prstGeom>
          <a:solidFill>
            <a:srgbClr val="00008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WordArt 11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3744416" cy="9357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1 м 55 см</a:t>
            </a:r>
          </a:p>
        </p:txBody>
      </p:sp>
      <p:sp>
        <p:nvSpPr>
          <p:cNvPr id="19463" name="WordArt 12"/>
          <p:cNvSpPr>
            <a:spLocks noChangeArrowheads="1" noChangeShapeType="1" noTextEdit="1"/>
          </p:cNvSpPr>
          <p:nvPr/>
        </p:nvSpPr>
        <p:spPr bwMode="auto">
          <a:xfrm rot="-1227855">
            <a:off x="5651500" y="476250"/>
            <a:ext cx="12969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71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2780928"/>
            <a:ext cx="4006850" cy="579438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седмица- семь дней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560" y="3717032"/>
            <a:ext cx="5189538" cy="579438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седьмой, семеро, семёрка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544" y="5157192"/>
            <a:ext cx="8231188" cy="579438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время катит чередом-</a:t>
            </a:r>
            <a:r>
              <a:rPr lang="ru-RU" sz="3200">
                <a:solidFill>
                  <a:srgbClr val="FF0000"/>
                </a:solidFill>
              </a:rPr>
              <a:t> </a:t>
            </a:r>
            <a:r>
              <a:rPr lang="ru-RU" sz="3200"/>
              <a:t>идут дни за днями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8600" y="4419600"/>
            <a:ext cx="4800600" cy="1949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dirty="0"/>
              <a:t>Он не лётчик, не пилот,</a:t>
            </a:r>
          </a:p>
          <a:p>
            <a:pPr algn="ctr"/>
            <a:r>
              <a:rPr lang="ru-RU" sz="3200" dirty="0"/>
              <a:t>Он ведет не самолёт,</a:t>
            </a:r>
          </a:p>
          <a:p>
            <a:pPr algn="ctr"/>
            <a:r>
              <a:rPr lang="ru-RU" sz="3200" dirty="0"/>
              <a:t>А огромную ракету.</a:t>
            </a:r>
          </a:p>
          <a:p>
            <a:pPr algn="ctr"/>
            <a:r>
              <a:rPr lang="ru-RU" sz="3200" dirty="0"/>
              <a:t>Дети, кто, скажите, это?</a:t>
            </a:r>
          </a:p>
        </p:txBody>
      </p:sp>
      <p:pic>
        <p:nvPicPr>
          <p:cNvPr id="4" name="Picture 8" descr="i?id=c9586866dcbcfb6cd93310621a61fbe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43438" y="5013325"/>
            <a:ext cx="3816350" cy="10795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bg1"/>
                </a:solidFill>
              </a:rPr>
              <a:t>КОСМОС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9950" y="2565400"/>
            <a:ext cx="4464050" cy="2233613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Словарное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КОСМОС</a:t>
            </a:r>
            <a:r>
              <a:rPr lang="ru-RU" sz="4800" b="1" dirty="0" err="1" smtClean="0">
                <a:solidFill>
                  <a:schemeClr val="bg1"/>
                </a:solidFill>
              </a:rPr>
              <a:t>о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5" descr="C:\Users\User\Downloads\словарные слова-мои\картинки для презентаций\4262_html_m27f1a2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79554" y="1484784"/>
            <a:ext cx="4764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Словарное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813" y="333375"/>
            <a:ext cx="57038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atin typeface="+mn-lt"/>
              </a:rPr>
              <a:t>Толкование слова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796136" y="1628800"/>
            <a:ext cx="31318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Космос — это пространство со звёздами и планетами, которое находится за пределами атмосферы Земли.</a:t>
            </a:r>
          </a:p>
        </p:txBody>
      </p:sp>
      <p:pic>
        <p:nvPicPr>
          <p:cNvPr id="6" name="Picture 4" descr="C:\Users\User\Downloads\словарные слова-мои\картинки для презентаций\4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62811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13" y="333375"/>
            <a:ext cx="40322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atin typeface="+mn-lt"/>
              </a:rPr>
              <a:t>Этимология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156325" y="1844675"/>
            <a:ext cx="2987675" cy="4402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4000" b="1" dirty="0"/>
          </a:p>
          <a:p>
            <a:pPr>
              <a:defRPr/>
            </a:pPr>
            <a:r>
              <a:rPr lang="ru-RU" sz="4000" b="1" dirty="0"/>
              <a:t>Космос </a:t>
            </a:r>
            <a:r>
              <a:rPr lang="ru-RU" sz="4000" dirty="0"/>
              <a:t> – от  греческого мир, вселенная и мироздание</a:t>
            </a:r>
          </a:p>
          <a:p>
            <a:pPr>
              <a:defRPr/>
            </a:pPr>
            <a:endParaRPr lang="ru-RU" sz="4000" dirty="0"/>
          </a:p>
        </p:txBody>
      </p:sp>
      <p:pic>
        <p:nvPicPr>
          <p:cNvPr id="5124" name="Picture 11" descr="C:\Users\User\Downloads\словарные слова-мои\картинки для презентаций\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61563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50825" y="2349500"/>
            <a:ext cx="3716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600" dirty="0"/>
              <a:t>ко́смос </a:t>
            </a:r>
            <a:r>
              <a:rPr lang="ru-RU" sz="3600" dirty="0"/>
              <a:t>- 6 б.</a:t>
            </a:r>
          </a:p>
          <a:p>
            <a:pPr>
              <a:defRPr/>
            </a:pPr>
            <a:r>
              <a:rPr lang="vi-VN" sz="3600" dirty="0"/>
              <a:t>[ космас ]</a:t>
            </a:r>
            <a:r>
              <a:rPr lang="ru-RU" sz="3600" dirty="0"/>
              <a:t> – 6 </a:t>
            </a:r>
            <a:r>
              <a:rPr lang="ru-RU" sz="3600" dirty="0" err="1"/>
              <a:t>зв</a:t>
            </a:r>
            <a:r>
              <a:rPr lang="ru-RU" sz="3600" dirty="0"/>
              <a:t>.</a:t>
            </a:r>
          </a:p>
          <a:p>
            <a:pPr>
              <a:defRPr/>
            </a:pPr>
            <a:r>
              <a:rPr lang="ru-RU" sz="36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кос-мос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195" name="Picture 4" descr="C:\Users\User\Downloads\словарные слова-мои\картинки для презентаций\spaceman_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975" y="1268413"/>
            <a:ext cx="52800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050" y="404813"/>
            <a:ext cx="43926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800" b="1" dirty="0"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2275" y="5300663"/>
            <a:ext cx="5872163" cy="1214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800" dirty="0" smtClean="0">
                <a:solidFill>
                  <a:srgbClr val="002060"/>
                </a:solidFill>
                <a:latin typeface="Arial Narrow" pitchFamily="34" charset="0"/>
              </a:rPr>
              <a:t>КОСМ…С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95738" y="5300663"/>
            <a:ext cx="1287462" cy="12144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u="sng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О</a:t>
            </a:r>
          </a:p>
        </p:txBody>
      </p:sp>
      <p:pic>
        <p:nvPicPr>
          <p:cNvPr id="11269" name="Picture 5" descr="C:\Users\User\Downloads\словарные слова-мои\картинки для презентаций\650x488_316331_[www_ArtFile_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</a:rPr>
              <a:t>Старинный русский град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488237" cy="43195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i-main-pic" descr="Картинка 66 из 56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81168" cy="55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31113" cy="111636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hlink"/>
                </a:solidFill>
              </a:rPr>
              <a:t>Слова -синонимы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5"/>
            <a:ext cx="8229600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sz="4800" b="1" dirty="0" smtClean="0"/>
          </a:p>
          <a:p>
            <a:pPr eaLnBrk="1" hangingPunct="1"/>
            <a:r>
              <a:rPr lang="ru-RU" sz="4800" b="1" dirty="0" smtClean="0"/>
              <a:t>Град -город</a:t>
            </a:r>
          </a:p>
        </p:txBody>
      </p:sp>
      <p:pic>
        <p:nvPicPr>
          <p:cNvPr id="1027" name="Picture 3" descr="C:\Users\Ири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23005"/>
            <a:ext cx="6624736" cy="440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152400"/>
            <a:ext cx="4320480" cy="622892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600" b="1" dirty="0" smtClean="0"/>
              <a:t>ГОРОДНИ́ЧИЙ</a:t>
            </a:r>
            <a:r>
              <a:rPr lang="ru-RU" sz="3600" dirty="0" smtClean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представитель местной администрации в  России. В 17 веке городничий осуществлял функции полиции в городе, наблюдал за состоянием городских учреждений.</a:t>
            </a:r>
          </a:p>
        </p:txBody>
      </p:sp>
      <p:pic>
        <p:nvPicPr>
          <p:cNvPr id="7171" name="i-main-pic" descr="Картинка 2 из 3117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380"/>
            <a:ext cx="4053681" cy="60539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Городничий -полицейский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7411" name="Picture 3" descr="C:\Users\Ирина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63" y="1065003"/>
            <a:ext cx="8572209" cy="55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4418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549275"/>
            <a:ext cx="39719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5651500" y="4508500"/>
            <a:ext cx="18002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CyrillicOld"/>
              </a:rPr>
              <a:t>перст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 flipV="1">
            <a:off x="2195513" y="835025"/>
            <a:ext cx="3024187" cy="217488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2411413" y="1125538"/>
            <a:ext cx="2808287" cy="1079500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2195513" y="1557338"/>
            <a:ext cx="3097212" cy="1800225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611188" y="4365625"/>
            <a:ext cx="4824412" cy="358775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64163" y="333375"/>
            <a:ext cx="1655762" cy="863600"/>
            <a:chOff x="3379" y="119"/>
            <a:chExt cx="1043" cy="544"/>
          </a:xfrm>
        </p:grpSpPr>
        <p:sp>
          <p:nvSpPr>
            <p:cNvPr id="1230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379" y="391"/>
              <a:ext cx="998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CyrillicOld"/>
                </a:rPr>
                <a:t>чело</a:t>
              </a:r>
            </a:p>
          </p:txBody>
        </p:sp>
        <p:sp>
          <p:nvSpPr>
            <p:cNvPr id="12305" name="Line 19"/>
            <p:cNvSpPr>
              <a:spLocks noChangeShapeType="1"/>
            </p:cNvSpPr>
            <p:nvPr/>
          </p:nvSpPr>
          <p:spPr bwMode="auto">
            <a:xfrm flipH="1">
              <a:off x="4286" y="119"/>
              <a:ext cx="136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24525" y="3068638"/>
            <a:ext cx="1944688" cy="946150"/>
            <a:chOff x="3424" y="1842"/>
            <a:chExt cx="1225" cy="596"/>
          </a:xfrm>
        </p:grpSpPr>
        <p:sp>
          <p:nvSpPr>
            <p:cNvPr id="1230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424" y="2115"/>
              <a:ext cx="1179" cy="3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CyrillicOld"/>
                </a:rPr>
                <a:t>уста</a:t>
              </a:r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 flipH="1">
              <a:off x="4513" y="1842"/>
              <a:ext cx="136" cy="2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08625" y="1700213"/>
            <a:ext cx="1584325" cy="863600"/>
            <a:chOff x="3334" y="981"/>
            <a:chExt cx="998" cy="544"/>
          </a:xfrm>
        </p:grpSpPr>
        <p:sp>
          <p:nvSpPr>
            <p:cNvPr id="1230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334" y="1253"/>
              <a:ext cx="998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CyrillicOld"/>
                </a:rPr>
                <a:t>очи</a:t>
              </a:r>
            </a:p>
          </p:txBody>
        </p:sp>
        <p:sp>
          <p:nvSpPr>
            <p:cNvPr id="12301" name="Line 22"/>
            <p:cNvSpPr>
              <a:spLocks noChangeShapeType="1"/>
            </p:cNvSpPr>
            <p:nvPr/>
          </p:nvSpPr>
          <p:spPr bwMode="auto">
            <a:xfrm flipH="1">
              <a:off x="3470" y="981"/>
              <a:ext cx="136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419872" y="6216650"/>
            <a:ext cx="5724128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CyrillicOld" pitchFamily="2" charset="0"/>
              </a:rPr>
              <a:t>Подбери однокоренные слова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71" grpId="0" animBg="1"/>
      <p:bldP spid="19472" grpId="0" animBg="1"/>
      <p:bldP spid="19473" grpId="0" animBg="1"/>
      <p:bldP spid="19474" grpId="0" animBg="1"/>
      <p:bldP spid="19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582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4582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8077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94900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148064" y="4293096"/>
            <a:ext cx="3168650" cy="519113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молва, замолвить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708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46800" y="5085184"/>
            <a:ext cx="2997200" cy="519113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разум, разумный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708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19200" y="6338888"/>
            <a:ext cx="3902075" cy="519112"/>
          </a:xfrm>
          <a:prstGeom prst="rect">
            <a:avLst/>
          </a:prstGeom>
          <a:solidFill>
            <a:srgbClr val="A1F4F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золото, позолоченный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Ирина\Pictures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915816" cy="36004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0704" y="3125580"/>
            <a:ext cx="6093296" cy="37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4664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123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Старинный русский град</vt:lpstr>
      <vt:lpstr>Слова -синонимы</vt:lpstr>
      <vt:lpstr>ГОРОДНИ́ЧИЙ   представитель местной администрации в  России. В 17 веке городничий осуществлял функции полиции в городе, наблюдал за состоянием городских учреждений.</vt:lpstr>
      <vt:lpstr>Городничий -полицейский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КОСМОС</vt:lpstr>
      <vt:lpstr>Слайд 16</vt:lpstr>
      <vt:lpstr>Слайд 17</vt:lpstr>
      <vt:lpstr>Слайд 18</vt:lpstr>
      <vt:lpstr>КОСМ…С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</cp:revision>
  <dcterms:created xsi:type="dcterms:W3CDTF">2020-04-13T14:39:38Z</dcterms:created>
  <dcterms:modified xsi:type="dcterms:W3CDTF">2020-04-13T21:28:29Z</dcterms:modified>
</cp:coreProperties>
</file>