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6" r:id="rId2"/>
    <p:sldId id="257" r:id="rId3"/>
    <p:sldId id="256" r:id="rId4"/>
    <p:sldId id="258" r:id="rId5"/>
    <p:sldId id="259" r:id="rId6"/>
    <p:sldId id="260" r:id="rId7"/>
    <p:sldId id="262" r:id="rId8"/>
    <p:sldId id="263" r:id="rId9"/>
    <p:sldId id="264" r:id="rId10"/>
    <p:sldId id="269" r:id="rId11"/>
    <p:sldId id="274" r:id="rId12"/>
    <p:sldId id="265" r:id="rId13"/>
    <p:sldId id="266" r:id="rId14"/>
    <p:sldId id="267" r:id="rId15"/>
    <p:sldId id="268" r:id="rId16"/>
    <p:sldId id="270" r:id="rId17"/>
    <p:sldId id="271" r:id="rId18"/>
    <p:sldId id="273" r:id="rId19"/>
    <p:sldId id="275" r:id="rId20"/>
    <p:sldId id="276" r:id="rId21"/>
    <p:sldId id="277" r:id="rId22"/>
    <p:sldId id="305" r:id="rId23"/>
    <p:sldId id="278" r:id="rId24"/>
    <p:sldId id="280" r:id="rId25"/>
    <p:sldId id="281" r:id="rId26"/>
    <p:sldId id="282" r:id="rId27"/>
    <p:sldId id="283" r:id="rId28"/>
    <p:sldId id="307" r:id="rId29"/>
    <p:sldId id="284" r:id="rId30"/>
    <p:sldId id="285" r:id="rId31"/>
    <p:sldId id="286" r:id="rId32"/>
    <p:sldId id="308" r:id="rId33"/>
    <p:sldId id="287" r:id="rId34"/>
    <p:sldId id="288" r:id="rId35"/>
    <p:sldId id="289" r:id="rId36"/>
    <p:sldId id="290" r:id="rId37"/>
    <p:sldId id="291" r:id="rId38"/>
    <p:sldId id="302" r:id="rId39"/>
    <p:sldId id="292" r:id="rId40"/>
    <p:sldId id="311" r:id="rId41"/>
    <p:sldId id="303" r:id="rId42"/>
    <p:sldId id="293" r:id="rId43"/>
    <p:sldId id="294" r:id="rId44"/>
    <p:sldId id="295" r:id="rId45"/>
    <p:sldId id="296" r:id="rId46"/>
    <p:sldId id="299" r:id="rId47"/>
    <p:sldId id="297" r:id="rId48"/>
    <p:sldId id="298" r:id="rId49"/>
    <p:sldId id="300" r:id="rId50"/>
    <p:sldId id="301" r:id="rId51"/>
    <p:sldId id="309" r:id="rId52"/>
    <p:sldId id="304" r:id="rId53"/>
    <p:sldId id="310" r:id="rId54"/>
    <p:sldId id="312" r:id="rId55"/>
    <p:sldId id="313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2909-5F52-4A93-9F9E-8766BC1D4D97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0BB7-6411-4D80-9B41-002FD555D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2909-5F52-4A93-9F9E-8766BC1D4D97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0BB7-6411-4D80-9B41-002FD555D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2909-5F52-4A93-9F9E-8766BC1D4D97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0BB7-6411-4D80-9B41-002FD555D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2909-5F52-4A93-9F9E-8766BC1D4D97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0BB7-6411-4D80-9B41-002FD555D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2909-5F52-4A93-9F9E-8766BC1D4D97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0BB7-6411-4D80-9B41-002FD555D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2909-5F52-4A93-9F9E-8766BC1D4D97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0BB7-6411-4D80-9B41-002FD555D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2909-5F52-4A93-9F9E-8766BC1D4D97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0BB7-6411-4D80-9B41-002FD555D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2909-5F52-4A93-9F9E-8766BC1D4D97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0BB7-6411-4D80-9B41-002FD555D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2909-5F52-4A93-9F9E-8766BC1D4D97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0BB7-6411-4D80-9B41-002FD555D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2909-5F52-4A93-9F9E-8766BC1D4D97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0BB7-6411-4D80-9B41-002FD555D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C2909-5F52-4A93-9F9E-8766BC1D4D97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0BB7-6411-4D80-9B41-002FD555D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AC2909-5F52-4A93-9F9E-8766BC1D4D97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70BB7-6411-4D80-9B41-002FD555D7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hyperlink" Target="http://elliottwave.ru/" TargetMode="External"/><Relationship Id="rId13" Type="http://schemas.openxmlformats.org/officeDocument/2006/relationships/hyperlink" Target="http://www.rupor.info/" TargetMode="External"/><Relationship Id="rId3" Type="http://schemas.openxmlformats.org/officeDocument/2006/relationships/hyperlink" Target="http://basik.ru/" TargetMode="External"/><Relationship Id="rId7" Type="http://schemas.openxmlformats.org/officeDocument/2006/relationships/hyperlink" Target="http://xenophilius.wordpress.com/" TargetMode="External"/><Relationship Id="rId12" Type="http://schemas.openxmlformats.org/officeDocument/2006/relationships/hyperlink" Target="http://priroda-su.ya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loralworld.ru/" TargetMode="External"/><Relationship Id="rId11" Type="http://schemas.openxmlformats.org/officeDocument/2006/relationships/hyperlink" Target="http://www.log-in.ru/" TargetMode="External"/><Relationship Id="rId5" Type="http://schemas.openxmlformats.org/officeDocument/2006/relationships/hyperlink" Target="http://nauka.relis.ru/" TargetMode="External"/><Relationship Id="rId10" Type="http://schemas.openxmlformats.org/officeDocument/2006/relationships/hyperlink" Target="http://www.superstyle.ru/" TargetMode="External"/><Relationship Id="rId4" Type="http://schemas.openxmlformats.org/officeDocument/2006/relationships/hyperlink" Target="http://www.goldteam.su/" TargetMode="External"/><Relationship Id="rId9" Type="http://schemas.openxmlformats.org/officeDocument/2006/relationships/hyperlink" Target="http://www.indostan.ru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1142984"/>
            <a:ext cx="82867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На нашей планете можно встретить множество необычных деревьев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.</a:t>
            </a:r>
          </a:p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   </a:t>
            </a:r>
          </a:p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Деревья-великаны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и деревья-карлики, деревья необъятной толщины, деревья возрастом во много столетий... </a:t>
            </a:r>
            <a:endParaRPr lang="ru-RU" sz="2400" dirty="0" smtClean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 С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гигантскими и мелкими листьями, с корнями-контрфорсами и корнями-подпорками, со стволами, усаженными диковинными цветами и устрашающими колючками... </a:t>
            </a:r>
            <a:endParaRPr lang="ru-RU" sz="2400" dirty="0" smtClean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 Но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зачастую удивление вызывает не само растение, а название, которое ему придумали люди. </a:t>
            </a:r>
            <a:endParaRPr lang="ru-RU" sz="2400" dirty="0" smtClean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  <a:p>
            <a:endParaRPr lang="ru-RU" sz="2400" dirty="0" smtClean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О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деревьях с такими «странными»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названиями </a:t>
            </a:r>
          </a:p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и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пойдет речь в этой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презентации.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00100" y="857233"/>
            <a:ext cx="750099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Существует </a:t>
            </a:r>
            <a:r>
              <a:rPr lang="ru-RU" sz="2400" dirty="0"/>
              <a:t>еще одно «железное дерево», которое растет на южной части Приморского края, оно называется </a:t>
            </a:r>
            <a:r>
              <a:rPr lang="ru-RU" sz="2400" b="1" dirty="0"/>
              <a:t>березой Шмидта</a:t>
            </a:r>
            <a:r>
              <a:rPr lang="ru-RU" sz="2400" dirty="0"/>
              <a:t> (названа в честь русского ученого-ботаника Ф.Б. Шмидта). </a:t>
            </a:r>
            <a:endParaRPr lang="ru-RU" sz="2400" dirty="0" smtClean="0"/>
          </a:p>
          <a:p>
            <a:r>
              <a:rPr lang="ru-RU" sz="2400" dirty="0" smtClean="0"/>
              <a:t>    Это </a:t>
            </a:r>
            <a:r>
              <a:rPr lang="ru-RU" sz="2400" dirty="0"/>
              <a:t>дерево в полтора раза крепче, чем чугун. От его ствола отлетает пуля, выпущенная из пистолета. </a:t>
            </a:r>
            <a:r>
              <a:rPr lang="ru-RU" sz="2400" dirty="0" smtClean="0"/>
              <a:t>    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Древесина </a:t>
            </a:r>
            <a:r>
              <a:rPr lang="ru-RU" sz="2400" dirty="0"/>
              <a:t>этого дерева может с легкостью заменять металл. </a:t>
            </a:r>
            <a:endParaRPr lang="ru-RU" sz="2400" dirty="0" smtClean="0"/>
          </a:p>
          <a:p>
            <a:r>
              <a:rPr lang="ru-RU" sz="2400" dirty="0" smtClean="0"/>
              <a:t>   Живет </a:t>
            </a:r>
            <a:r>
              <a:rPr lang="ru-RU" sz="2400" dirty="0"/>
              <a:t>железная береза около 400 лет, она самая долговечная береза из всех берез на планете. </a:t>
            </a:r>
            <a:endParaRPr lang="ru-RU" sz="2400" dirty="0" smtClean="0"/>
          </a:p>
          <a:p>
            <a:r>
              <a:rPr lang="ru-RU" sz="2400" dirty="0" smtClean="0"/>
              <a:t>   </a:t>
            </a:r>
          </a:p>
          <a:p>
            <a:pPr algn="ctr"/>
            <a:r>
              <a:rPr lang="ru-RU" sz="2400" dirty="0" smtClean="0"/>
              <a:t>Береза </a:t>
            </a:r>
            <a:r>
              <a:rPr lang="ru-RU" sz="2400" dirty="0"/>
              <a:t>Шмидта очень редка, растет она в заповеднике Кедровая Падь.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9218" name="Picture 2" descr="C:\Documents and Settings\Ирина\Мои документы\необычные деревья\берёза шмил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28604"/>
            <a:ext cx="7620000" cy="564356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428992" y="6072206"/>
            <a:ext cx="1814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береза Шмидта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00042"/>
            <a:ext cx="5929354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357950" y="1643050"/>
            <a:ext cx="25003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/>
              <a:t>Змеиное дерево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714356"/>
            <a:ext cx="857256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 Древесина </a:t>
            </a:r>
            <a:r>
              <a:rPr lang="ru-RU" sz="2800" dirty="0"/>
              <a:t>змеиного дерева, которую привозят к нам из Южной Америки, крайне дорогая. </a:t>
            </a:r>
            <a:endParaRPr lang="ru-RU" sz="2800" dirty="0" smtClean="0"/>
          </a:p>
          <a:p>
            <a:r>
              <a:rPr lang="ru-RU" sz="2800" dirty="0"/>
              <a:t> </a:t>
            </a:r>
            <a:r>
              <a:rPr lang="ru-RU" sz="2800" dirty="0" smtClean="0"/>
              <a:t>  Это </a:t>
            </a:r>
            <a:r>
              <a:rPr lang="ru-RU" sz="2800" dirty="0"/>
              <a:t>очень маленькое дерево высотой до 2 м и диаметром до 0,5 м. </a:t>
            </a:r>
            <a:endParaRPr lang="ru-RU" sz="2800" dirty="0" smtClean="0"/>
          </a:p>
          <a:p>
            <a:r>
              <a:rPr lang="ru-RU" sz="2800" dirty="0" smtClean="0"/>
              <a:t>Вырубка </a:t>
            </a:r>
            <a:r>
              <a:rPr lang="ru-RU" sz="2800" dirty="0"/>
              <a:t>и экспорт змеиного дерева из-за его редкости полностью </a:t>
            </a:r>
            <a:r>
              <a:rPr lang="ru-RU" sz="2800" dirty="0" smtClean="0"/>
              <a:t>контролируются.</a:t>
            </a:r>
          </a:p>
          <a:p>
            <a:endParaRPr lang="ru-RU" sz="1400" dirty="0" smtClean="0"/>
          </a:p>
          <a:p>
            <a:r>
              <a:rPr lang="ru-RU" sz="2800" dirty="0" smtClean="0"/>
              <a:t>  Древесина </a:t>
            </a:r>
            <a:r>
              <a:rPr lang="ru-RU" sz="2800" dirty="0"/>
              <a:t>твердая и </a:t>
            </a:r>
            <a:r>
              <a:rPr lang="ru-RU" sz="2800" dirty="0" smtClean="0"/>
              <a:t>тяжелая.</a:t>
            </a:r>
          </a:p>
          <a:p>
            <a:endParaRPr lang="ru-RU" sz="2400" dirty="0" smtClean="0"/>
          </a:p>
          <a:p>
            <a:r>
              <a:rPr lang="ru-RU" sz="2800" dirty="0" smtClean="0"/>
              <a:t>Узор ствола поразителен</a:t>
            </a:r>
            <a:r>
              <a:rPr lang="ru-RU" sz="2800" dirty="0"/>
              <a:t>: на срезе видны горизонтальные волнообразные полоски из черных пятен и крапинок, повторяющих окрас змеи.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71480"/>
            <a:ext cx="514353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143636" y="2500306"/>
            <a:ext cx="25717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Эбеновое дерево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857232"/>
            <a:ext cx="835824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 Эбеновое </a:t>
            </a:r>
            <a:r>
              <a:rPr lang="ru-RU" sz="2800" dirty="0"/>
              <a:t>дерево обычно глубокого черного цвета, отчего дерево стали называть «черным». </a:t>
            </a:r>
            <a:endParaRPr lang="ru-RU" sz="2800" dirty="0" smtClean="0"/>
          </a:p>
          <a:p>
            <a:r>
              <a:rPr lang="ru-RU" sz="2800" dirty="0"/>
              <a:t> </a:t>
            </a:r>
            <a:r>
              <a:rPr lang="ru-RU" sz="2800" dirty="0" smtClean="0"/>
              <a:t>  Оно </a:t>
            </a:r>
            <a:r>
              <a:rPr lang="ru-RU" sz="2800" dirty="0"/>
              <a:t>произрастает в Африке и является одним из самых ценных в мире. </a:t>
            </a:r>
            <a:endParaRPr lang="ru-RU" sz="2800" dirty="0" smtClean="0"/>
          </a:p>
          <a:p>
            <a:r>
              <a:rPr lang="ru-RU" sz="2800" dirty="0"/>
              <a:t> </a:t>
            </a:r>
            <a:r>
              <a:rPr lang="ru-RU" sz="2800" dirty="0" smtClean="0"/>
              <a:t>  Черное </a:t>
            </a:r>
            <a:r>
              <a:rPr lang="ru-RU" sz="2800" dirty="0"/>
              <a:t>дерево тонет в воде. </a:t>
            </a:r>
            <a:endParaRPr lang="ru-RU" sz="2800" dirty="0" smtClean="0"/>
          </a:p>
          <a:p>
            <a:r>
              <a:rPr lang="ru-RU" sz="2800" dirty="0" smtClean="0"/>
              <a:t>Древесина </a:t>
            </a:r>
            <a:r>
              <a:rPr lang="ru-RU" sz="2800" dirty="0"/>
              <a:t>без различимых годовых колец  очень прочная и тяжелая. </a:t>
            </a:r>
            <a:endParaRPr lang="ru-RU" sz="2800" dirty="0" smtClean="0"/>
          </a:p>
          <a:p>
            <a:r>
              <a:rPr lang="ru-RU" sz="2800" dirty="0"/>
              <a:t> </a:t>
            </a:r>
            <a:r>
              <a:rPr lang="ru-RU" sz="2800" dirty="0" smtClean="0"/>
              <a:t>  </a:t>
            </a:r>
            <a:r>
              <a:rPr lang="ru-RU" sz="2800" dirty="0"/>
              <a:t>Высокий спрос на древесину этих деревьев стал угрозой для их существования, поэтому Всемирный союз охраны природы занес этот вид в Красную книгу  в 1994 году.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000760" y="2000240"/>
            <a:ext cx="27860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Хлопчатобумажное дерево</a:t>
            </a:r>
            <a:endParaRPr lang="ru-RU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00042"/>
            <a:ext cx="571500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571480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Эти деревья растут в Бразилии. </a:t>
            </a:r>
            <a:endParaRPr lang="ru-RU" sz="2400" dirty="0" smtClean="0"/>
          </a:p>
          <a:p>
            <a:r>
              <a:rPr lang="ru-RU" sz="2400" dirty="0" smtClean="0"/>
              <a:t>Они </a:t>
            </a:r>
            <a:r>
              <a:rPr lang="ru-RU" sz="2400" dirty="0"/>
              <a:t>очень похожи на большие кадки высотой в 20 </a:t>
            </a:r>
            <a:r>
              <a:rPr lang="ru-RU" sz="2400" dirty="0" smtClean="0"/>
              <a:t>метров.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428737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400" dirty="0"/>
              <a:t>В период цветения ветви, которые отходят от верхней суженной части «кадки», покрываются большим количеством красивых цветов.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428868"/>
            <a:ext cx="5286412" cy="377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28604"/>
            <a:ext cx="792961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85786" y="6000768"/>
            <a:ext cx="7929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Плод хлопчатобумажного дерева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714876" y="785794"/>
            <a:ext cx="421484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Семена «хлопчатобумажного» дерева рассеиваются </a:t>
            </a:r>
            <a:r>
              <a:rPr lang="ru-RU" sz="2200" dirty="0" smtClean="0"/>
              <a:t>с </a:t>
            </a:r>
            <a:r>
              <a:rPr lang="ru-RU" sz="2200" dirty="0" smtClean="0"/>
              <a:t>помощью ветра. </a:t>
            </a:r>
            <a:endParaRPr lang="ru-RU" sz="2200" dirty="0" smtClean="0"/>
          </a:p>
          <a:p>
            <a:endParaRPr lang="ru-RU" sz="1000" dirty="0" smtClean="0"/>
          </a:p>
          <a:p>
            <a:r>
              <a:rPr lang="ru-RU" sz="2200" dirty="0" smtClean="0"/>
              <a:t>К </a:t>
            </a:r>
            <a:r>
              <a:rPr lang="ru-RU" sz="2200" dirty="0" smtClean="0"/>
              <a:t>каждому семечку присоединен «</a:t>
            </a:r>
            <a:r>
              <a:rPr lang="ru-RU" sz="2200" dirty="0" err="1" smtClean="0"/>
              <a:t>парашютик</a:t>
            </a:r>
            <a:r>
              <a:rPr lang="ru-RU" sz="2200" dirty="0" smtClean="0"/>
              <a:t>», который помогает держаться ему в воздухе </a:t>
            </a:r>
            <a:endParaRPr lang="ru-RU" sz="2200" dirty="0" smtClean="0"/>
          </a:p>
          <a:p>
            <a:r>
              <a:rPr lang="ru-RU" sz="2200" dirty="0" smtClean="0"/>
              <a:t>и </a:t>
            </a:r>
            <a:r>
              <a:rPr lang="ru-RU" sz="2200" dirty="0" smtClean="0"/>
              <a:t>с легкостью преодолевать большие расстояния. </a:t>
            </a:r>
            <a:endParaRPr lang="ru-RU" sz="2200" dirty="0" smtClean="0"/>
          </a:p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Люди собирают семена с этого оригинального дерева и отделяют волокна «парашютов», а затем изготовляют из них ткань.</a:t>
            </a:r>
            <a:endParaRPr lang="ru-RU" sz="2200" dirty="0"/>
          </a:p>
        </p:txBody>
      </p:sp>
      <p:pic>
        <p:nvPicPr>
          <p:cNvPr id="5" name="Picture 3" descr="C:\Documents and Settings\Ирина\Мои документы\необычные деревья\hlopok_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00042"/>
            <a:ext cx="4324350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714876" y="1785926"/>
            <a:ext cx="44291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i="1" dirty="0" smtClean="0">
                <a:solidFill>
                  <a:schemeClr val="accent3">
                    <a:lumMod val="50000"/>
                  </a:schemeClr>
                </a:solidFill>
              </a:rPr>
              <a:t>Самые необычные деревья</a:t>
            </a:r>
            <a:endParaRPr lang="ru-RU" sz="48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Рисунок 3" descr="ravenala_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500042"/>
            <a:ext cx="440055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286380" y="2071678"/>
            <a:ext cx="33575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Молочное </a:t>
            </a:r>
            <a:r>
              <a:rPr lang="ru-RU" sz="4000" dirty="0"/>
              <a:t>дерево </a:t>
            </a:r>
          </a:p>
        </p:txBody>
      </p:sp>
      <p:pic>
        <p:nvPicPr>
          <p:cNvPr id="14339" name="Picture 3" descr="C:\Documents and Settings\Ирина\Мои документы\необычные деревья\moloko_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00042"/>
            <a:ext cx="4286250" cy="5786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3" name="Picture 2" descr="C:\Documents and Settings\Ирина\Мои документы\необычные деревья\плоды молоч.дере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000108"/>
            <a:ext cx="4572032" cy="500066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1785926"/>
            <a:ext cx="40719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Растет в странах Центральной и Южной Америки. 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Это </a:t>
            </a:r>
            <a:r>
              <a:rPr lang="ru-RU" sz="2400" dirty="0"/>
              <a:t>невысокие деревья с блестящими и толстыми листьями с несъедобными плодами. 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571480"/>
            <a:ext cx="364333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785794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Местные жители употребляют сок этого растения как молоко. Но вытекает оно из дерева достаточно медленно: из одного надреза за 1 час вытекает 1 литр сока. </a:t>
            </a:r>
            <a:br>
              <a:rPr lang="ru-RU" sz="2400" dirty="0" smtClean="0"/>
            </a:br>
            <a:r>
              <a:rPr lang="ru-RU" sz="2400" dirty="0" smtClean="0"/>
              <a:t>При кипячении сока на его поверхности выделяется воск, идущий на изготовление свечей и жевательной резинки. </a:t>
            </a:r>
          </a:p>
          <a:p>
            <a:r>
              <a:rPr lang="ru-RU" sz="2400" dirty="0" smtClean="0"/>
              <a:t>Кроме всего, древесина из этих деревьев прекрасно подходит в качестве строительного материала.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643570" y="2500306"/>
            <a:ext cx="312335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Конфетное </a:t>
            </a:r>
            <a:r>
              <a:rPr lang="ru-RU" sz="4000" dirty="0"/>
              <a:t>дерево</a:t>
            </a:r>
          </a:p>
        </p:txBody>
      </p:sp>
      <p:pic>
        <p:nvPicPr>
          <p:cNvPr id="8" name="Picture 2" descr="C:\Documents and Settings\Ирина\Мои документы\необычные деревья\конф де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71480"/>
            <a:ext cx="5072098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1428736"/>
            <a:ext cx="342902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Листопадное </a:t>
            </a:r>
            <a:r>
              <a:rPr lang="ru-RU" sz="2200" dirty="0" smtClean="0"/>
              <a:t>дерево, </a:t>
            </a:r>
            <a:r>
              <a:rPr lang="ru-RU" sz="2200" dirty="0" smtClean="0"/>
              <a:t>происходящее из Японии, Восточного Китая, Кореи и </a:t>
            </a:r>
            <a:r>
              <a:rPr lang="ru-RU" sz="2200" dirty="0" err="1" smtClean="0"/>
              <a:t>предгорьев</a:t>
            </a:r>
            <a:r>
              <a:rPr lang="ru-RU" sz="2200" dirty="0" smtClean="0"/>
              <a:t> Гималаев, где оно может расти на высотах до 2000 м  над уровнем моря. </a:t>
            </a:r>
            <a:endParaRPr lang="ru-RU" sz="2200" dirty="0" smtClean="0"/>
          </a:p>
          <a:p>
            <a:r>
              <a:rPr lang="ru-RU" sz="2200" dirty="0" smtClean="0"/>
              <a:t>Дерево </a:t>
            </a:r>
            <a:r>
              <a:rPr lang="ru-RU" sz="2200" dirty="0" smtClean="0"/>
              <a:t>может вырастать до 10-20 м в высоту.</a:t>
            </a:r>
            <a:endParaRPr lang="ru-RU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5214950"/>
            <a:ext cx="878687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Оно довольно декоративно на вид: раскидистая крона, большие глянцевые тёмно-зелёные листья, гроздья маленьких кремовых цветов, цветущих в июле. </a:t>
            </a:r>
            <a:endParaRPr lang="ru-RU" sz="22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785794"/>
            <a:ext cx="51435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16386" name="Picture 2" descr="C:\Documents and Settings\Ирина\Мои документы\необычные деревья\конфет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71480"/>
            <a:ext cx="4322881" cy="55387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43438" y="928670"/>
            <a:ext cx="4357718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/>
              <a:t>Конфетное дерево </a:t>
            </a:r>
            <a:r>
              <a:rPr lang="ru-RU" sz="2200" dirty="0" smtClean="0"/>
              <a:t>вполне заслужило свое название</a:t>
            </a:r>
            <a:r>
              <a:rPr lang="ru-RU" sz="2200" dirty="0" smtClean="0"/>
              <a:t>.</a:t>
            </a:r>
          </a:p>
          <a:p>
            <a:r>
              <a:rPr lang="ru-RU" sz="2200" dirty="0" smtClean="0"/>
              <a:t> </a:t>
            </a:r>
            <a:r>
              <a:rPr lang="ru-RU" sz="2200" dirty="0" smtClean="0"/>
              <a:t>На его ветвях действительно растут своеобразные «конфетки». </a:t>
            </a:r>
            <a:endParaRPr lang="ru-RU" sz="2200" dirty="0" smtClean="0"/>
          </a:p>
          <a:p>
            <a:endParaRPr lang="ru-RU" sz="900" dirty="0" smtClean="0"/>
          </a:p>
          <a:p>
            <a:r>
              <a:rPr lang="ru-RU" sz="2200" dirty="0" smtClean="0"/>
              <a:t>Правда</a:t>
            </a:r>
            <a:r>
              <a:rPr lang="ru-RU" sz="2200" dirty="0" smtClean="0"/>
              <a:t>, это не плоды, а веточки-плодоножки – коричневого цвета, причудливо </a:t>
            </a:r>
            <a:r>
              <a:rPr lang="ru-RU" sz="2200" dirty="0" smtClean="0"/>
              <a:t>изогнутые. </a:t>
            </a:r>
          </a:p>
          <a:p>
            <a:endParaRPr lang="ru-RU" sz="900" dirty="0" smtClean="0"/>
          </a:p>
          <a:p>
            <a:r>
              <a:rPr lang="ru-RU" sz="2200" dirty="0" smtClean="0"/>
              <a:t>Они </a:t>
            </a:r>
            <a:r>
              <a:rPr lang="ru-RU" sz="2200" dirty="0" smtClean="0"/>
              <a:t>содержат до 40% фруктозы, очень сладкие и по вкусу напоминают изюм</a:t>
            </a:r>
            <a:r>
              <a:rPr lang="ru-RU" sz="2200" dirty="0" smtClean="0"/>
              <a:t>.</a:t>
            </a:r>
          </a:p>
          <a:p>
            <a:endParaRPr lang="ru-RU" sz="800" dirty="0" smtClean="0"/>
          </a:p>
          <a:p>
            <a:r>
              <a:rPr lang="ru-RU" sz="2200" dirty="0" smtClean="0"/>
              <a:t> </a:t>
            </a:r>
            <a:r>
              <a:rPr lang="ru-RU" sz="2200" dirty="0" smtClean="0"/>
              <a:t> </a:t>
            </a:r>
            <a:r>
              <a:rPr lang="ru-RU" sz="2200" dirty="0" smtClean="0"/>
              <a:t> </a:t>
            </a:r>
            <a:r>
              <a:rPr lang="ru-RU" sz="2200" dirty="0" smtClean="0"/>
              <a:t>Сами же плоды конфетного дерева мелкие и жесткие.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572132" y="2143116"/>
            <a:ext cx="29289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Колбасное дерево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4" name="Picture 2" descr="C:\Documents and Settings\Ирина\Мои документы\необычные деревья\косбасные плоды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57166"/>
            <a:ext cx="4572000" cy="6083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428604"/>
            <a:ext cx="61912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85720" y="5429263"/>
            <a:ext cx="86439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территории экваториальной Африки на высоких деревьях растут несъедобные плоды, которые очень напоминают ливерную колбасу. </a:t>
            </a:r>
            <a:br>
              <a:rPr lang="ru-RU" dirty="0" smtClean="0"/>
            </a:br>
            <a:r>
              <a:rPr lang="ru-RU" dirty="0" smtClean="0"/>
              <a:t>Эти деревья называются </a:t>
            </a:r>
            <a:r>
              <a:rPr lang="ru-RU" b="1" dirty="0" smtClean="0"/>
              <a:t>кигелиями</a:t>
            </a:r>
            <a:r>
              <a:rPr lang="ru-RU" dirty="0" smtClean="0"/>
              <a:t>, или </a:t>
            </a:r>
            <a:r>
              <a:rPr lang="ru-RU" b="1" dirty="0" smtClean="0"/>
              <a:t>«колбасными» деревьями</a:t>
            </a:r>
            <a:r>
              <a:rPr lang="ru-RU" dirty="0" smtClean="0"/>
              <a:t> (</a:t>
            </a:r>
            <a:r>
              <a:rPr lang="ru-RU" dirty="0" err="1" smtClean="0"/>
              <a:t>sausage</a:t>
            </a:r>
            <a:r>
              <a:rPr lang="ru-RU" dirty="0" smtClean="0"/>
              <a:t> </a:t>
            </a:r>
            <a:r>
              <a:rPr lang="ru-RU" dirty="0" err="1" smtClean="0"/>
              <a:t>tree</a:t>
            </a:r>
            <a:r>
              <a:rPr lang="ru-RU" dirty="0" smtClean="0"/>
              <a:t>).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785794"/>
            <a:ext cx="8072494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sz="2200" dirty="0" smtClean="0"/>
              <a:t>     Плоды </a:t>
            </a:r>
            <a:r>
              <a:rPr lang="ru-RU" sz="2200" dirty="0"/>
              <a:t>кигелии совершенно несъедобны. Увесистые колбаски могут достигать в </a:t>
            </a:r>
            <a:r>
              <a:rPr lang="ru-RU" sz="2200" dirty="0" smtClean="0"/>
              <a:t>длину </a:t>
            </a:r>
            <a:r>
              <a:rPr lang="ru-RU" sz="2200" dirty="0"/>
              <a:t>полуметра, но едят их разве что гиппопотамы, и попугаи выковыривают семена. </a:t>
            </a:r>
            <a:endParaRPr lang="ru-RU" sz="2200" dirty="0" smtClean="0"/>
          </a:p>
          <a:p>
            <a:endParaRPr lang="ru-RU" sz="900" dirty="0"/>
          </a:p>
          <a:p>
            <a:r>
              <a:rPr lang="ru-RU" sz="2200" dirty="0" smtClean="0"/>
              <a:t>     Местные </a:t>
            </a:r>
            <a:r>
              <a:rPr lang="ru-RU" sz="2200" dirty="0"/>
              <a:t>жители используют колбасное дерево как угодно, но только не в пищу. Его плоды настолько </a:t>
            </a:r>
            <a:r>
              <a:rPr lang="ru-RU" sz="2200" dirty="0" smtClean="0"/>
              <a:t>твёрдые</a:t>
            </a:r>
            <a:r>
              <a:rPr lang="ru-RU" sz="2200" dirty="0"/>
              <a:t>, что, если просушить их, могут служит топливом. </a:t>
            </a:r>
            <a:endParaRPr lang="ru-RU" sz="2200" dirty="0" smtClean="0"/>
          </a:p>
          <a:p>
            <a:endParaRPr lang="ru-RU" sz="1000" dirty="0" smtClean="0"/>
          </a:p>
          <a:p>
            <a:r>
              <a:rPr lang="ru-RU" sz="2200" dirty="0" smtClean="0"/>
              <a:t>Из </a:t>
            </a:r>
            <a:r>
              <a:rPr lang="ru-RU" sz="2200" dirty="0"/>
              <a:t>отвара плодов готовят краситель красного </a:t>
            </a:r>
            <a:r>
              <a:rPr lang="ru-RU" sz="2200" dirty="0" smtClean="0"/>
              <a:t>цвета.</a:t>
            </a:r>
          </a:p>
          <a:p>
            <a:endParaRPr lang="ru-RU" sz="2200" dirty="0" smtClean="0"/>
          </a:p>
          <a:p>
            <a:r>
              <a:rPr lang="ru-RU" sz="2200" dirty="0" smtClean="0"/>
              <a:t>   Из </a:t>
            </a:r>
            <a:r>
              <a:rPr lang="ru-RU" sz="2200" dirty="0"/>
              <a:t>плодов изготавливают украшения, посуду и чашки. Иногда плоды разрисовывают и подвешивают к потолку в качестве </a:t>
            </a:r>
            <a:r>
              <a:rPr lang="ru-RU" sz="2200" dirty="0" smtClean="0"/>
              <a:t>амулетов.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072330" y="2571744"/>
            <a:ext cx="18573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Хлебное дерево</a:t>
            </a:r>
            <a:endParaRPr lang="ru-RU" sz="36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00042"/>
            <a:ext cx="678661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1000108"/>
            <a:ext cx="821537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В растительном мире много интересного</a:t>
            </a:r>
            <a:r>
              <a:rPr lang="ru-RU" sz="3200" dirty="0" smtClean="0"/>
              <a:t>.</a:t>
            </a:r>
          </a:p>
          <a:p>
            <a:endParaRPr lang="ru-RU" sz="3200" dirty="0" smtClean="0"/>
          </a:p>
          <a:p>
            <a:r>
              <a:rPr lang="ru-RU" sz="3200" dirty="0"/>
              <a:t>Оказывается, что на землях </a:t>
            </a:r>
            <a:r>
              <a:rPr lang="ru-RU" sz="3200" dirty="0" smtClean="0"/>
              <a:t>Индии</a:t>
            </a:r>
          </a:p>
          <a:p>
            <a:r>
              <a:rPr lang="ru-RU" sz="3200" dirty="0" smtClean="0"/>
              <a:t> </a:t>
            </a:r>
            <a:r>
              <a:rPr lang="ru-RU" sz="3200" dirty="0"/>
              <a:t>одно дерево образует собой целый лес! </a:t>
            </a:r>
            <a:endParaRPr lang="ru-RU" sz="3200" dirty="0" smtClean="0"/>
          </a:p>
          <a:p>
            <a:endParaRPr lang="ru-RU" sz="3200" dirty="0"/>
          </a:p>
          <a:p>
            <a:endParaRPr lang="ru-RU" sz="3200" dirty="0" smtClean="0"/>
          </a:p>
          <a:p>
            <a:r>
              <a:rPr lang="ru-RU" sz="3200" b="1" dirty="0"/>
              <a:t>Баньян</a:t>
            </a:r>
            <a:r>
              <a:rPr lang="ru-RU" sz="3200" dirty="0"/>
              <a:t>, или, как его еще называют, </a:t>
            </a:r>
            <a:endParaRPr lang="ru-RU" sz="3200" dirty="0" smtClean="0"/>
          </a:p>
          <a:p>
            <a:r>
              <a:rPr lang="ru-RU" sz="3200" b="1" dirty="0" smtClean="0"/>
              <a:t>дерево-лес</a:t>
            </a:r>
            <a:r>
              <a:rPr lang="ru-RU" sz="3200" dirty="0"/>
              <a:t>, имеет не один, а тысячи стволов. </a:t>
            </a:r>
          </a:p>
          <a:p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19458" name="Picture 2" descr="C:\Documents and Settings\Ирина\Мои документы\необычные деревья\хлебное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500042"/>
            <a:ext cx="4071966" cy="5784661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57158" y="2075772"/>
            <a:ext cx="4429156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Океании, наряду с кокосовой пальмой, дающей молоко и масло, растет хлебное дерево.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Хлебными называют все виды деревьев рода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Artocarpus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семейства тутовых.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714356"/>
            <a:ext cx="77867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Обычно хлебные деревья плодоносят в течение 70-75 лет. </a:t>
            </a:r>
            <a:endParaRPr lang="ru-RU" sz="2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одном дереве ежегодно созревает 700-800 "хлебов". </a:t>
            </a:r>
            <a:endParaRPr lang="ru-RU" sz="2400" dirty="0"/>
          </a:p>
        </p:txBody>
      </p:sp>
      <p:pic>
        <p:nvPicPr>
          <p:cNvPr id="6" name="Picture 1" descr="C:\Documents and Settings\Ирина\Мои документы\необычные деревья\хлеьное дер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785926"/>
            <a:ext cx="4357718" cy="442915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72066" y="2828836"/>
            <a:ext cx="378621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Впечатляют плоды индийского хлебного дерева - до метра в поперечнике! </a:t>
            </a:r>
            <a:endParaRPr lang="ru-RU" sz="2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Ветви </a:t>
            </a:r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выдержали бы такого груза, поэтому "караваи" растут прямо на стволе.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4" name="Picture 3" descr="C:\Documents and Settings\Ирина\Мои документы\необычные деревья\хлебное дер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14422"/>
            <a:ext cx="5429288" cy="450059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929322" y="1857364"/>
            <a:ext cx="28575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 африканского хлебного дерева </a:t>
            </a:r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плоды </a:t>
            </a:r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поменьше </a:t>
            </a:r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 </a:t>
            </a:r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полуметра </a:t>
            </a:r>
            <a:endParaRPr lang="ru-RU" sz="2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диаметре и весом до 14 кг.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071934" y="4286256"/>
            <a:ext cx="47863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 мякоти овальных плодов накапливается крахмал, превращающийся по мере созревания в... </a:t>
            </a:r>
            <a:r>
              <a:rPr lang="ru-RU" sz="2000" dirty="0" smtClean="0"/>
              <a:t>т</a:t>
            </a:r>
            <a:r>
              <a:rPr lang="ru-RU" sz="2000" dirty="0" smtClean="0"/>
              <a:t>есто.</a:t>
            </a:r>
            <a:endParaRPr lang="ru-RU" sz="20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4282" y="569882"/>
            <a:ext cx="850112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Плоды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заполнены сладковатой мякотью. 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142984"/>
            <a:ext cx="381002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357298"/>
            <a:ext cx="35718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071934" y="5357826"/>
            <a:ext cx="47863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 недозрелых плодов делают напитки, а из спелых – пекут нечто похожее на хлеб.</a:t>
            </a:r>
            <a:br>
              <a:rPr lang="ru-RU" sz="2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072198" y="2428868"/>
            <a:ext cx="25717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Огуречное </a:t>
            </a:r>
            <a:r>
              <a:rPr lang="ru-RU" sz="4000" dirty="0" smtClean="0"/>
              <a:t>дерево </a:t>
            </a:r>
            <a:endParaRPr lang="ru-RU" sz="4000" dirty="0"/>
          </a:p>
        </p:txBody>
      </p:sp>
      <p:pic>
        <p:nvPicPr>
          <p:cNvPr id="18433" name="Picture 1" descr="C:\Documents and Settings\Ирина\Мои документы\необычные деревья\огуречное де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571480"/>
            <a:ext cx="4286280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143636" y="1288822"/>
            <a:ext cx="264320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Огуречное дерево -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Averrhoa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bilimbi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билимби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/>
              <a:t>очень интересное растение</a:t>
            </a:r>
            <a:r>
              <a:rPr lang="ru-RU" sz="2000" dirty="0" smtClean="0"/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/>
              <a:t> </a:t>
            </a:r>
            <a:r>
              <a:rPr lang="ru-RU" sz="2000" dirty="0" smtClean="0"/>
              <a:t>А называется оно "огуречным" по той причине, что плоды его очень напоминают огурцы и так же, как и наши </a:t>
            </a:r>
            <a:r>
              <a:rPr lang="ru-RU" sz="2000" dirty="0" smtClean="0"/>
              <a:t>огурцы, </a:t>
            </a:r>
            <a:r>
              <a:rPr lang="ru-RU" sz="2000" dirty="0" smtClean="0"/>
              <a:t>их можно засаливать.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Picture 2" descr="C:\Documents and Settings\Ирина\Мои документы\необычные деревья\огур де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357298"/>
            <a:ext cx="5572164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28662" y="857232"/>
            <a:ext cx="78581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"</a:t>
            </a:r>
            <a:r>
              <a:rPr lang="ru-RU" sz="2200" b="1" dirty="0" err="1" smtClean="0"/>
              <a:t>Билимби</a:t>
            </a:r>
            <a:r>
              <a:rPr lang="ru-RU" sz="2200" dirty="0" smtClean="0"/>
              <a:t>" ведет свое происхождение с островов </a:t>
            </a:r>
            <a:r>
              <a:rPr lang="ru-RU" sz="2200" dirty="0" smtClean="0"/>
              <a:t>Индонезии.</a:t>
            </a:r>
          </a:p>
          <a:p>
            <a:r>
              <a:rPr lang="ru-RU" sz="2200" dirty="0" smtClean="0"/>
              <a:t> </a:t>
            </a:r>
            <a:r>
              <a:rPr lang="ru-RU" sz="2200" dirty="0" smtClean="0"/>
              <a:t>Это дерево может порой достигать огромных размеров - до 9 метров, но средняя его величина колеблется от 4 до 5 метров.</a:t>
            </a:r>
            <a:endParaRPr lang="ru-RU" sz="2200" dirty="0"/>
          </a:p>
        </p:txBody>
      </p:sp>
      <p:pic>
        <p:nvPicPr>
          <p:cNvPr id="5" name="Рисунок 4" descr="Огуречное дерево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000240"/>
            <a:ext cx="400052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143372" y="2277839"/>
            <a:ext cx="4643470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Цветёт огуречное дерево тоже весьма оригинально: цветы выходят прямо из ствола или более старых и твердых ветвей.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Цветочки его малюсенькие, ароматные, состоящие из пяти лепесточков.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Обычно цветы появляются в большом количестве.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Сразу же после цветения появляются плоды - маленькие огурчики размером около 4-10 см.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857752" y="1428736"/>
            <a:ext cx="39290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Несозревший плод ярко-зеленого цвета и </a:t>
            </a:r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хрустящий.</a:t>
            </a:r>
          </a:p>
          <a:p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зрелый плод имеет сочную и кислую мякоть, </a:t>
            </a:r>
            <a:endParaRPr lang="ru-RU" sz="2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 </a:t>
            </a:r>
            <a:r>
              <a:rPr lang="ru-RU" sz="2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свидетельствует о наличии большого количества витаминов.</a:t>
            </a:r>
            <a:endParaRPr lang="ru-RU" sz="2200" dirty="0"/>
          </a:p>
        </p:txBody>
      </p:sp>
      <p:pic>
        <p:nvPicPr>
          <p:cNvPr id="6" name="Рисунок 5" descr="Огуречное дерево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857232"/>
            <a:ext cx="414340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428596" y="1965227"/>
            <a:ext cx="20002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7884" y="2643182"/>
            <a:ext cx="29289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Дерево-бутылка</a:t>
            </a:r>
            <a:endParaRPr lang="ru-RU" sz="4000" dirty="0"/>
          </a:p>
        </p:txBody>
      </p:sp>
      <p:pic>
        <p:nvPicPr>
          <p:cNvPr id="5" name="Picture 2" descr="C:\Documents and Settings\Ирина\Мои документы\необычные деревья\бутылоч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00042"/>
            <a:ext cx="5000660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4572000" y="1977810"/>
            <a:ext cx="435771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В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Австралии, в самых сухих областях на севере штата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Квинсленд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растут бутылочные деревья (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Brachychiton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rupestris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),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способные запасать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воду в стволе.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Они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действительно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похожи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бутылку.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4337" name="Picture 1" descr="C:\Documents and Settings\Ирина\Мои документы\необычные деревья\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71480"/>
            <a:ext cx="4167190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1000108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/>
          </a:p>
          <a:p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2050" name="Picture 2" descr="C:\Documents and Settings\Ирина\Мои документы\необычные деревья\банья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71500"/>
            <a:ext cx="85725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1000100" y="1577701"/>
            <a:ext cx="7643866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Только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"бутылке" этой два отделения.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В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нижней части ствола между корой и древесиной находится резервуар, вмещающий значительное количество воды.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Другой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резервуар помещается в средней части ствола - однако в нем не вода, а большое количество сладковатого густого, как желе, сока, очень полезного и питательного.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Эти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деревья достигают 15 метров в высоту и 1,8 метра в поперечнике.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428596" y="1965227"/>
            <a:ext cx="20002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72198" y="2643182"/>
            <a:ext cx="23574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Дерево дракона</a:t>
            </a:r>
            <a:r>
              <a:rPr lang="ru-RU" sz="4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4000" dirty="0"/>
          </a:p>
        </p:txBody>
      </p:sp>
      <p:pic>
        <p:nvPicPr>
          <p:cNvPr id="5" name="Picture 2" descr="C:\Documents and Settings\Ирина\Мои документы\необычные деревья\дракон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642918"/>
            <a:ext cx="4643470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3714744" y="747575"/>
            <a:ext cx="50006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Дерево дракона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произрастает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Канарских островах.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2227" name="Picture 3" descr="C:\Documents and Settings\Ирина\Мои документы\необычные деревья\дракон де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642918"/>
            <a:ext cx="3214710" cy="355057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5000636"/>
            <a:ext cx="464347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По легенде оно выросло на том месте, где Геракл убил стоглавого дракона, стража сада Гесперид.</a:t>
            </a:r>
            <a:endParaRPr lang="ru-RU" sz="2200" dirty="0" smtClean="0">
              <a:latin typeface="Arial" pitchFamily="34" charset="0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500306"/>
            <a:ext cx="357190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857232"/>
            <a:ext cx="392909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428604"/>
            <a:ext cx="4000528" cy="5929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4929198"/>
            <a:ext cx="407196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Это дерево выделяет красное вещество, которое используется в </a:t>
            </a:r>
            <a:r>
              <a:rPr lang="ru-RU" sz="2200" dirty="0" smtClean="0"/>
              <a:t>медицине.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5008" y="2857496"/>
            <a:ext cx="2857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Мыльное дерево</a:t>
            </a:r>
            <a:endParaRPr lang="ru-RU" sz="4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642918"/>
            <a:ext cx="485778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14942" y="1714488"/>
            <a:ext cx="37147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Произрастает в Ките, Корее, Японии. </a:t>
            </a:r>
            <a:endParaRPr lang="ru-RU" sz="2200" dirty="0" smtClean="0"/>
          </a:p>
          <a:p>
            <a:endParaRPr lang="ru-RU" sz="2200" dirty="0" smtClean="0"/>
          </a:p>
          <a:p>
            <a:r>
              <a:rPr lang="ru-RU" sz="2200" dirty="0" smtClean="0"/>
              <a:t>На </a:t>
            </a:r>
            <a:r>
              <a:rPr lang="ru-RU" sz="2200" dirty="0"/>
              <a:t>родине мыльное дерево достигает 10 </a:t>
            </a:r>
            <a:r>
              <a:rPr lang="ru-RU" sz="2200" dirty="0" smtClean="0"/>
              <a:t>м. </a:t>
            </a:r>
          </a:p>
          <a:p>
            <a:endParaRPr lang="ru-RU" sz="2200" dirty="0" smtClean="0"/>
          </a:p>
          <a:p>
            <a:r>
              <a:rPr lang="ru-RU" sz="2200" dirty="0" smtClean="0"/>
              <a:t>Цветёт великолепными редкими желтыми метелками до </a:t>
            </a:r>
            <a:r>
              <a:rPr lang="ru-RU" sz="2200" dirty="0"/>
              <a:t>30 см в </a:t>
            </a:r>
            <a:r>
              <a:rPr lang="ru-RU" sz="2200" dirty="0" smtClean="0"/>
              <a:t>длину. </a:t>
            </a:r>
            <a:endParaRPr lang="ru-RU" sz="2200" dirty="0"/>
          </a:p>
        </p:txBody>
      </p:sp>
      <p:pic>
        <p:nvPicPr>
          <p:cNvPr id="8" name="Picture 1" descr="C:\Documents and Settings\Ирина\Мои документы\необычные деревья\мыль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857232"/>
            <a:ext cx="4786346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785794"/>
            <a:ext cx="571500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6429388" y="2604002"/>
            <a:ext cx="235745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Мыльные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орехи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-плоды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мыльного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дерева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2357431"/>
            <a:ext cx="835824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Мыльные орехи </a:t>
            </a:r>
            <a:r>
              <a:rPr lang="ru-RU" sz="2200" dirty="0" smtClean="0"/>
              <a:t>отлично:</a:t>
            </a:r>
          </a:p>
          <a:p>
            <a:endParaRPr lang="ru-RU" sz="2200" dirty="0" smtClean="0"/>
          </a:p>
          <a:p>
            <a:pPr>
              <a:buFont typeface="Wingdings" pitchFamily="2" charset="2"/>
              <a:buChar char="Ø"/>
            </a:pPr>
            <a:r>
              <a:rPr lang="ru-RU" sz="2200" dirty="0" smtClean="0"/>
              <a:t> </a:t>
            </a:r>
            <a:r>
              <a:rPr lang="ru-RU" sz="2200" dirty="0" smtClean="0"/>
              <a:t>отстирывают белье в стиральной машине и во время ручной стирки</a:t>
            </a:r>
            <a:r>
              <a:rPr lang="ru-RU" sz="2200" dirty="0" smtClean="0"/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/>
              <a:t>моют посуду, в том числе в посудомоечных машинах; </a:t>
            </a:r>
            <a:endParaRPr lang="ru-RU" sz="2200" dirty="0" smtClean="0"/>
          </a:p>
          <a:p>
            <a:pPr>
              <a:buFont typeface="Wingdings" pitchFamily="2" charset="2"/>
              <a:buChar char="Ø"/>
            </a:pPr>
            <a:r>
              <a:rPr lang="ru-RU" sz="2200" dirty="0" smtClean="0"/>
              <a:t>чистят ювелирные изделия из золота и серебра; </a:t>
            </a:r>
            <a:endParaRPr lang="ru-RU" sz="2200" dirty="0" smtClean="0"/>
          </a:p>
          <a:p>
            <a:pPr>
              <a:buFont typeface="Wingdings" pitchFamily="2" charset="2"/>
              <a:buChar char="Ø"/>
            </a:pPr>
            <a:r>
              <a:rPr lang="ru-RU" sz="2200" dirty="0" smtClean="0"/>
              <a:t>используются во время уборки в доме и для мытья автомобилей; </a:t>
            </a:r>
            <a:endParaRPr lang="ru-RU" sz="2200" dirty="0" smtClean="0"/>
          </a:p>
          <a:p>
            <a:pPr>
              <a:buFont typeface="Wingdings" pitchFamily="2" charset="2"/>
              <a:buChar char="Ø"/>
            </a:pPr>
            <a:r>
              <a:rPr lang="ru-RU" sz="2200" dirty="0" smtClean="0"/>
              <a:t>отпугивают комаров, мух; 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/>
              <a:t>эмульсия мыльных орехов служит удобрением для домашних растений.</a:t>
            </a:r>
          </a:p>
          <a:p>
            <a:pPr>
              <a:buFont typeface="Wingdings" pitchFamily="2" charset="2"/>
              <a:buChar char="Ø"/>
            </a:pPr>
            <a:endParaRPr lang="ru-RU" sz="2200" dirty="0" smtClean="0"/>
          </a:p>
          <a:p>
            <a:endParaRPr lang="ru-RU" sz="2200" dirty="0" smtClean="0"/>
          </a:p>
          <a:p>
            <a:pPr>
              <a:buFont typeface="Wingdings" pitchFamily="2" charset="2"/>
              <a:buChar char="Ø"/>
            </a:pPr>
            <a:endParaRPr lang="ru-RU" sz="2200" dirty="0" smtClean="0"/>
          </a:p>
          <a:p>
            <a:r>
              <a:rPr lang="ru-RU" sz="2200" dirty="0" smtClean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000108"/>
            <a:ext cx="77153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Орехи -круглые желто-коричневые, </a:t>
            </a:r>
            <a:r>
              <a:rPr lang="ru-RU" sz="2200" dirty="0" smtClean="0"/>
              <a:t>имеют диаметр 2-2,5 см</a:t>
            </a:r>
            <a:r>
              <a:rPr lang="ru-RU" sz="2200" dirty="0" smtClean="0"/>
              <a:t>. </a:t>
            </a:r>
            <a:r>
              <a:rPr lang="ru-RU" sz="2200" dirty="0" smtClean="0"/>
              <a:t>Обладают </a:t>
            </a:r>
            <a:r>
              <a:rPr lang="ru-RU" sz="2200" dirty="0" smtClean="0"/>
              <a:t>мощной </a:t>
            </a:r>
            <a:r>
              <a:rPr lang="ru-RU" sz="2200" dirty="0" smtClean="0"/>
              <a:t>моющей силой.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572264" y="2500306"/>
            <a:ext cx="20002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Сырное дерево </a:t>
            </a:r>
            <a:endParaRPr lang="ru-RU" sz="4000" dirty="0"/>
          </a:p>
        </p:txBody>
      </p:sp>
      <p:pic>
        <p:nvPicPr>
          <p:cNvPr id="6" name="Picture 3" descr="C:\Documents and Settings\Ирина\Мои документы\необычные деревья\плод сырного дер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785794"/>
            <a:ext cx="5429288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785794"/>
            <a:ext cx="821537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Кустарниковое </a:t>
            </a:r>
            <a:r>
              <a:rPr lang="ru-RU" sz="2000" dirty="0"/>
              <a:t>растение, иногда достигающее размеров </a:t>
            </a:r>
            <a:r>
              <a:rPr lang="ru-RU" sz="2000" dirty="0" smtClean="0"/>
              <a:t> дерева </a:t>
            </a:r>
            <a:r>
              <a:rPr lang="ru-RU" sz="2000" dirty="0"/>
              <a:t>(до 6 м). </a:t>
            </a:r>
            <a:endParaRPr lang="ru-RU" sz="2000" dirty="0" smtClean="0"/>
          </a:p>
          <a:p>
            <a:r>
              <a:rPr lang="ru-RU" sz="2000" dirty="0" smtClean="0"/>
              <a:t>Листья </a:t>
            </a:r>
            <a:r>
              <a:rPr lang="ru-RU" sz="2000" dirty="0"/>
              <a:t>большие, простые, блестящие, темно-зеленого цвета, с глубокими прожилками.</a:t>
            </a:r>
            <a:br>
              <a:rPr lang="ru-RU" sz="2000" dirty="0"/>
            </a:br>
            <a:r>
              <a:rPr lang="ru-RU" sz="2000" dirty="0"/>
              <a:t> Цветы мелкие, белые, растут из мясистого образования. </a:t>
            </a:r>
            <a:endParaRPr lang="ru-RU" sz="2000" dirty="0" smtClean="0"/>
          </a:p>
          <a:p>
            <a:r>
              <a:rPr lang="ru-RU" sz="2000" dirty="0" smtClean="0"/>
              <a:t> </a:t>
            </a:r>
            <a:r>
              <a:rPr lang="ru-RU" sz="2000" dirty="0" smtClean="0"/>
              <a:t>Цветет </a:t>
            </a:r>
            <a:r>
              <a:rPr lang="ru-RU" sz="2000" dirty="0"/>
              <a:t>и плодоносит круглый </a:t>
            </a:r>
            <a:r>
              <a:rPr lang="ru-RU" sz="2000" dirty="0" smtClean="0"/>
              <a:t>год.</a:t>
            </a:r>
            <a:endParaRPr lang="ru-RU" sz="2000" dirty="0"/>
          </a:p>
        </p:txBody>
      </p:sp>
      <p:pic>
        <p:nvPicPr>
          <p:cNvPr id="4" name="Picture 2" descr="C:\Documents and Settings\Ирина\Мои документы\необычные деревья\плоды сырног дер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2428868"/>
            <a:ext cx="5470852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1000108"/>
            <a:ext cx="821537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 В </a:t>
            </a:r>
            <a:r>
              <a:rPr lang="ru-RU" sz="2800" dirty="0"/>
              <a:t>его центре находится главный ствол, от него вырастают толстые побеги, от этих побегов вниз тянутся ответвления, которые, достигнув почвы, укореняются. </a:t>
            </a:r>
            <a:endParaRPr lang="ru-RU" sz="2800" dirty="0" smtClean="0"/>
          </a:p>
          <a:p>
            <a:r>
              <a:rPr lang="ru-RU" sz="2800" dirty="0" smtClean="0"/>
              <a:t>    После </a:t>
            </a:r>
            <a:r>
              <a:rPr lang="ru-RU" sz="2800" dirty="0"/>
              <a:t>этого они начинают расти в толщину, и впоследствии вторичные стволы становятся похожими на главный ствол, и уже от них отходят новые побеги... </a:t>
            </a:r>
            <a:endParaRPr lang="ru-RU" sz="2800" dirty="0" smtClean="0"/>
          </a:p>
          <a:p>
            <a:r>
              <a:rPr lang="ru-RU" sz="2800" dirty="0" smtClean="0"/>
              <a:t>    Так </a:t>
            </a:r>
            <a:r>
              <a:rPr lang="ru-RU" sz="2800" dirty="0"/>
              <a:t>продолжается до бесконечности. </a:t>
            </a:r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58370" name="Picture 2" descr="C:\Documents and Settings\Ирина\Мои документы\необычные деревья\плод сырного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642918"/>
            <a:ext cx="4500594" cy="407196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929190" y="1142984"/>
            <a:ext cx="378621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Плоды овальные, в среднем 4-7 см, с многочисленными семенами внутри, напоминают по виду крупную картофелину. </a:t>
            </a:r>
            <a:endParaRPr lang="ru-RU" sz="2200" dirty="0" smtClean="0"/>
          </a:p>
          <a:p>
            <a:r>
              <a:rPr lang="ru-RU" sz="2200" dirty="0" smtClean="0"/>
              <a:t>Съедобны</a:t>
            </a:r>
            <a:r>
              <a:rPr lang="ru-RU" sz="2200" dirty="0" smtClean="0"/>
              <a:t>, но отличаются неприятным горьковатым вкусом. </a:t>
            </a:r>
            <a:endParaRPr lang="ru-RU" sz="2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4857760"/>
            <a:ext cx="81439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Плоды обладают резким запахом, напоминающим запах плесневелого сыра — по этой причине некоторые народности называют это растение "сырным деревом".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1000108"/>
            <a:ext cx="842968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      На </a:t>
            </a:r>
            <a:r>
              <a:rPr lang="ru-RU" sz="2200" dirty="0" smtClean="0"/>
              <a:t>островах </a:t>
            </a:r>
            <a:r>
              <a:rPr lang="ru-RU" sz="2200" dirty="0" err="1" smtClean="0"/>
              <a:t>Раратонга</a:t>
            </a:r>
            <a:r>
              <a:rPr lang="ru-RU" sz="2200" dirty="0" smtClean="0"/>
              <a:t>, Самоа, </a:t>
            </a:r>
            <a:r>
              <a:rPr lang="ru-RU" sz="2200" dirty="0" smtClean="0"/>
              <a:t>Фиджи они </a:t>
            </a:r>
            <a:r>
              <a:rPr lang="ru-RU" sz="2200" dirty="0" smtClean="0"/>
              <a:t>являются основным продуктом питания — их используют в сыром виде и для приготовления блюд</a:t>
            </a:r>
            <a:r>
              <a:rPr lang="ru-RU" sz="2200" dirty="0" smtClean="0"/>
              <a:t>.</a:t>
            </a:r>
          </a:p>
          <a:p>
            <a:r>
              <a:rPr lang="ru-RU" sz="2200" dirty="0" smtClean="0"/>
              <a:t>      Из корней </a:t>
            </a:r>
            <a:r>
              <a:rPr lang="ru-RU" sz="2200" dirty="0" smtClean="0"/>
              <a:t>производят </a:t>
            </a:r>
            <a:r>
              <a:rPr lang="ru-RU" sz="2200" dirty="0" smtClean="0"/>
              <a:t>жёлтый </a:t>
            </a:r>
            <a:r>
              <a:rPr lang="ru-RU" sz="2200" dirty="0" smtClean="0"/>
              <a:t>краситель, с помощью которого окрашивают одежду</a:t>
            </a:r>
            <a:r>
              <a:rPr lang="ru-RU" sz="2200" dirty="0" smtClean="0"/>
              <a:t>.</a:t>
            </a:r>
            <a:r>
              <a:rPr lang="ru-RU" sz="2200" dirty="0" smtClean="0"/>
              <a:t> </a:t>
            </a:r>
            <a:endParaRPr lang="ru-RU" sz="2200" dirty="0" smtClean="0"/>
          </a:p>
          <a:p>
            <a:endParaRPr lang="ru-RU" sz="1000" dirty="0" smtClean="0"/>
          </a:p>
          <a:p>
            <a:r>
              <a:rPr lang="ru-RU" sz="2200" dirty="0" smtClean="0"/>
              <a:t>Различные </a:t>
            </a:r>
            <a:r>
              <a:rPr lang="ru-RU" sz="2200" dirty="0" smtClean="0"/>
              <a:t>части растения широко используются в </a:t>
            </a:r>
            <a:r>
              <a:rPr lang="ru-RU" sz="2200" dirty="0" smtClean="0"/>
              <a:t>медицине</a:t>
            </a:r>
            <a:r>
              <a:rPr lang="ru-RU" sz="2200" dirty="0" smtClean="0"/>
              <a:t>: </a:t>
            </a:r>
            <a:endParaRPr lang="ru-RU" sz="2200" dirty="0" smtClean="0"/>
          </a:p>
          <a:p>
            <a:endParaRPr lang="ru-RU" sz="1000" dirty="0" smtClean="0"/>
          </a:p>
          <a:p>
            <a:pPr>
              <a:buBlip>
                <a:blip r:embed="rId3"/>
              </a:buBlip>
            </a:pPr>
            <a:r>
              <a:rPr lang="ru-RU" sz="2200" dirty="0" smtClean="0"/>
              <a:t> </a:t>
            </a:r>
            <a:r>
              <a:rPr lang="ru-RU" sz="2200" dirty="0" smtClean="0"/>
              <a:t>в </a:t>
            </a:r>
            <a:r>
              <a:rPr lang="ru-RU" sz="2200" dirty="0" smtClean="0"/>
              <a:t>Китае, Японии </a:t>
            </a:r>
            <a:r>
              <a:rPr lang="ru-RU" sz="2200" dirty="0" smtClean="0"/>
              <a:t>их </a:t>
            </a:r>
            <a:r>
              <a:rPr lang="ru-RU" sz="2200" dirty="0" smtClean="0"/>
              <a:t> используют как жаропонижающее и тонизирующее </a:t>
            </a:r>
            <a:r>
              <a:rPr lang="ru-RU" sz="2200" dirty="0" smtClean="0"/>
              <a:t>средство;</a:t>
            </a:r>
          </a:p>
          <a:p>
            <a:endParaRPr lang="ru-RU" sz="1000" dirty="0" smtClean="0"/>
          </a:p>
          <a:p>
            <a:pPr>
              <a:buBlip>
                <a:blip r:embed="rId3"/>
              </a:buBlip>
            </a:pPr>
            <a:r>
              <a:rPr lang="ru-RU" sz="2200" dirty="0" smtClean="0"/>
              <a:t> Жители </a:t>
            </a:r>
            <a:r>
              <a:rPr lang="ru-RU" sz="2200" dirty="0" smtClean="0"/>
              <a:t>Гавайских островов и </a:t>
            </a:r>
            <a:r>
              <a:rPr lang="ru-RU" sz="2200" dirty="0" smtClean="0"/>
              <a:t>островов Тихого </a:t>
            </a:r>
            <a:r>
              <a:rPr lang="ru-RU" sz="2200" dirty="0" smtClean="0"/>
              <a:t>океана применяют листья, цветы, кору и плоды при лечении </a:t>
            </a:r>
            <a:r>
              <a:rPr lang="ru-RU" sz="2200" dirty="0" smtClean="0"/>
              <a:t>глазных болезней, </a:t>
            </a:r>
            <a:r>
              <a:rPr lang="ru-RU" sz="2200" dirty="0" smtClean="0"/>
              <a:t>для </a:t>
            </a:r>
            <a:r>
              <a:rPr lang="ru-RU" sz="2200" dirty="0" smtClean="0"/>
              <a:t>заживления</a:t>
            </a:r>
            <a:r>
              <a:rPr lang="ru-RU" sz="2200" dirty="0" smtClean="0"/>
              <a:t> </a:t>
            </a:r>
            <a:r>
              <a:rPr lang="ru-RU" sz="2200" dirty="0" smtClean="0"/>
              <a:t>ран, </a:t>
            </a:r>
            <a:r>
              <a:rPr lang="ru-RU" sz="2200" dirty="0" smtClean="0"/>
              <a:t>для лечения заболеваний горла, десен и органов </a:t>
            </a:r>
            <a:r>
              <a:rPr lang="ru-RU" sz="2200" dirty="0" smtClean="0"/>
              <a:t>дыхания.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72066" y="2071679"/>
            <a:ext cx="37862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Дерево </a:t>
            </a:r>
            <a:r>
              <a:rPr lang="ru-RU" sz="3200" b="1" dirty="0" smtClean="0"/>
              <a:t>путешественников </a:t>
            </a:r>
            <a:r>
              <a:rPr lang="ru-RU" sz="3200" b="1" dirty="0" smtClean="0"/>
              <a:t>или 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дерево-</a:t>
            </a:r>
            <a:r>
              <a:rPr lang="ru-RU" sz="3200" b="1" dirty="0" smtClean="0"/>
              <a:t>«колодец</a:t>
            </a:r>
            <a:r>
              <a:rPr lang="ru-RU" sz="3200" b="1" dirty="0" smtClean="0"/>
              <a:t>»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5121" name="Picture 1" descr="C:\Documents and Settings\Ирина\Мои документы\необычные деревья\равенала мадагаскарска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8604"/>
            <a:ext cx="4714908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66562" name="Picture 2" descr="C:\Documents and Settings\Ирина\Мои документы\необычные деревья\ravenala_0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785794"/>
            <a:ext cx="4929222" cy="457203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429256" y="1071546"/>
            <a:ext cx="3500462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err="1" smtClean="0"/>
              <a:t>Равенала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Мадагаскарская</a:t>
            </a:r>
            <a:endParaRPr lang="ru-RU" sz="2200" b="1" dirty="0" smtClean="0"/>
          </a:p>
          <a:p>
            <a:r>
              <a:rPr lang="ru-RU" sz="2200" dirty="0" smtClean="0"/>
              <a:t>  с </a:t>
            </a:r>
            <a:r>
              <a:rPr lang="ru-RU" sz="2200" dirty="0" smtClean="0"/>
              <a:t>виду </a:t>
            </a:r>
            <a:r>
              <a:rPr lang="ru-RU" sz="2200" dirty="0" smtClean="0"/>
              <a:t>похожа на банан.</a:t>
            </a:r>
          </a:p>
          <a:p>
            <a:endParaRPr lang="ru-RU" sz="2200" dirty="0" smtClean="0"/>
          </a:p>
          <a:p>
            <a:r>
              <a:rPr lang="ru-RU" sz="2200" dirty="0" smtClean="0"/>
              <a:t>Только </a:t>
            </a:r>
            <a:r>
              <a:rPr lang="ru-RU" sz="2200" dirty="0" smtClean="0"/>
              <a:t>у банана листья растут прямо от земли, а у </a:t>
            </a:r>
            <a:r>
              <a:rPr lang="ru-RU" sz="2200" dirty="0" err="1" smtClean="0"/>
              <a:t>равеналы</a:t>
            </a:r>
            <a:r>
              <a:rPr lang="ru-RU" sz="2200" dirty="0" smtClean="0"/>
              <a:t> есть настоящий </a:t>
            </a:r>
            <a:r>
              <a:rPr lang="ru-RU" sz="2200" dirty="0" smtClean="0"/>
              <a:t>ствол.</a:t>
            </a:r>
          </a:p>
          <a:p>
            <a:endParaRPr lang="ru-RU" sz="1000" dirty="0" smtClean="0"/>
          </a:p>
          <a:p>
            <a:r>
              <a:rPr lang="ru-RU" sz="2200" dirty="0" smtClean="0"/>
              <a:t>От </a:t>
            </a:r>
            <a:r>
              <a:rPr lang="ru-RU" sz="2200" dirty="0" smtClean="0"/>
              <a:t>верхушки которого расходятся, словно спицы колеса, огромные листья, разорванные ветром по краям.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857752" y="714356"/>
            <a:ext cx="400052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У этого невысокого дерева (4 м) нет ветвей, а огромные листья растут </a:t>
            </a:r>
            <a:r>
              <a:rPr lang="ru-RU" sz="2200" dirty="0" smtClean="0"/>
              <a:t>прямо из </a:t>
            </a:r>
            <a:r>
              <a:rPr lang="ru-RU" sz="2200" dirty="0" smtClean="0"/>
              <a:t>ствола</a:t>
            </a:r>
            <a:r>
              <a:rPr lang="ru-RU" sz="2200" dirty="0" smtClean="0"/>
              <a:t>.</a:t>
            </a:r>
          </a:p>
          <a:p>
            <a:endParaRPr lang="ru-RU" sz="1000" dirty="0" smtClean="0"/>
          </a:p>
          <a:p>
            <a:r>
              <a:rPr lang="ru-RU" sz="2200" dirty="0" smtClean="0"/>
              <a:t> </a:t>
            </a:r>
            <a:r>
              <a:rPr lang="ru-RU" sz="2200" dirty="0" smtClean="0"/>
              <a:t>Они свернуты трубочкой и имеют длину 7 метров</a:t>
            </a:r>
            <a:r>
              <a:rPr lang="ru-RU" sz="2200" dirty="0" smtClean="0"/>
              <a:t>.</a:t>
            </a:r>
          </a:p>
          <a:p>
            <a:endParaRPr lang="ru-RU" sz="1000" dirty="0" smtClean="0"/>
          </a:p>
          <a:p>
            <a:r>
              <a:rPr lang="ru-RU" sz="2200" dirty="0" smtClean="0"/>
              <a:t> </a:t>
            </a:r>
            <a:r>
              <a:rPr lang="ru-RU" sz="2200" dirty="0" smtClean="0"/>
              <a:t>В середине трубочки находится чистая и прохладная вода, которую растение получает из почвы. </a:t>
            </a:r>
            <a:endParaRPr lang="ru-RU" sz="2200" dirty="0" smtClean="0"/>
          </a:p>
          <a:p>
            <a:endParaRPr lang="ru-RU" sz="1000" dirty="0" smtClean="0"/>
          </a:p>
          <a:p>
            <a:r>
              <a:rPr lang="ru-RU" sz="2200" dirty="0" smtClean="0"/>
              <a:t>В </a:t>
            </a:r>
            <a:r>
              <a:rPr lang="ru-RU" sz="2200" dirty="0" smtClean="0"/>
              <a:t>таком дереве может находиться до 25 литров воды</a:t>
            </a:r>
            <a:r>
              <a:rPr lang="ru-RU" sz="2200" dirty="0" smtClean="0"/>
              <a:t>.</a:t>
            </a:r>
          </a:p>
          <a:p>
            <a:endParaRPr lang="ru-RU" sz="1000" dirty="0" smtClean="0"/>
          </a:p>
          <a:p>
            <a:r>
              <a:rPr lang="ru-RU" sz="2200" dirty="0" smtClean="0"/>
              <a:t> </a:t>
            </a:r>
            <a:r>
              <a:rPr lang="ru-RU" sz="2200" dirty="0" smtClean="0"/>
              <a:t>Встретив </a:t>
            </a:r>
            <a:r>
              <a:rPr lang="ru-RU" sz="2200" dirty="0" err="1" smtClean="0"/>
              <a:t>равеналу</a:t>
            </a:r>
            <a:r>
              <a:rPr lang="ru-RU" sz="2200" dirty="0" smtClean="0"/>
              <a:t>, усталый путник всегда может утолить жажду. </a:t>
            </a:r>
            <a:endParaRPr lang="ru-RU" sz="2200" dirty="0"/>
          </a:p>
        </p:txBody>
      </p:sp>
      <p:pic>
        <p:nvPicPr>
          <p:cNvPr id="67586" name="Picture 2" descr="C:\Documents and Settings\Ирина\Мои документы\необычные деревья\ravenala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00042"/>
            <a:ext cx="440055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Самые необычные </a:t>
            </a: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Деревья</a:t>
            </a: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642910" y="1067547"/>
            <a:ext cx="807249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Вот такие необычные деревья растут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на нашей планете.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500034" y="3168527"/>
            <a:ext cx="8429684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Источники: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basik.ru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www.goldteam.su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nauka.relis.ru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www.floralworld.ru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xenophilius.wordpress.com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elliottwave.ru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www.indostan.ru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www.superstyle.ru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www.log-in.ru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priroda-su.ya.ru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www.rupor.info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074" name="Picture 2" descr="C:\Documents and Settings\Ирина\Мои документы\необычные деревья\баньян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00042"/>
            <a:ext cx="6191250" cy="5715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215206" y="5643578"/>
            <a:ext cx="15808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баньян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57818" y="2143116"/>
            <a:ext cx="33575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Железное дерево</a:t>
            </a:r>
          </a:p>
        </p:txBody>
      </p:sp>
      <p:pic>
        <p:nvPicPr>
          <p:cNvPr id="5123" name="Picture 3" descr="C:\Documents and Settings\Ирина\Мои документы\необычные деревья\zelezo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71480"/>
            <a:ext cx="428625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8596" y="928670"/>
            <a:ext cx="828680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Растет </a:t>
            </a:r>
            <a:r>
              <a:rPr lang="ru-RU" sz="2400" dirty="0"/>
              <a:t>в реликтовых широколиственных лесах Азербайджана (Талыш) и северной части Ирана (южное побережье Каспийского моря) на низменностях и в горах (до 700 м над уровнем моря, иногда выше), по берегам рек, ручьев, в ущельях на сильно увлажнённых, реже — на сухих каменистых почвах. </a:t>
            </a:r>
            <a:endParaRPr lang="ru-RU" sz="2400" dirty="0" smtClean="0"/>
          </a:p>
          <a:p>
            <a:r>
              <a:rPr lang="ru-RU" sz="2400" dirty="0" smtClean="0"/>
              <a:t>      Древесина </a:t>
            </a:r>
            <a:r>
              <a:rPr lang="ru-RU" sz="2400" dirty="0"/>
              <a:t>плотная, </a:t>
            </a:r>
            <a:r>
              <a:rPr lang="ru-RU" sz="2400" dirty="0" smtClean="0"/>
              <a:t>тяжёлая, колкая</a:t>
            </a:r>
            <a:r>
              <a:rPr lang="ru-RU" sz="2400" dirty="0"/>
              <a:t>, мало упругая, очень твёрдая и прочная (отсюда название), розовая с коричневым оттенком. </a:t>
            </a:r>
            <a:endParaRPr lang="ru-RU" sz="2400" dirty="0" smtClean="0"/>
          </a:p>
          <a:p>
            <a:r>
              <a:rPr lang="ru-RU" sz="2400" dirty="0" smtClean="0"/>
              <a:t>      Идёт </a:t>
            </a:r>
            <a:r>
              <a:rPr lang="ru-RU" sz="2400" dirty="0"/>
              <a:t>на изготовление некоторых деталей машин, художественных изделий, декоративной фанеры.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формление презентаций\рамки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642918"/>
            <a:ext cx="821537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1436</Words>
  <Application>Microsoft Office PowerPoint</Application>
  <PresentationFormat>Экран (4:3)</PresentationFormat>
  <Paragraphs>194</Paragraphs>
  <Slides>55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52</cp:revision>
  <dcterms:created xsi:type="dcterms:W3CDTF">2010-09-07T14:15:17Z</dcterms:created>
  <dcterms:modified xsi:type="dcterms:W3CDTF">2010-09-21T19:36:53Z</dcterms:modified>
</cp:coreProperties>
</file>