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A634-2451-4CD1-8206-E14534A15D18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9974-4525-4BB4-A77C-9234C28928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A634-2451-4CD1-8206-E14534A15D18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9974-4525-4BB4-A77C-9234C2892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A634-2451-4CD1-8206-E14534A15D18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9974-4525-4BB4-A77C-9234C2892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A634-2451-4CD1-8206-E14534A15D18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9974-4525-4BB4-A77C-9234C2892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A634-2451-4CD1-8206-E14534A15D18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2F99974-4525-4BB4-A77C-9234C2892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A634-2451-4CD1-8206-E14534A15D18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9974-4525-4BB4-A77C-9234C2892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A634-2451-4CD1-8206-E14534A15D18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9974-4525-4BB4-A77C-9234C2892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A634-2451-4CD1-8206-E14534A15D18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9974-4525-4BB4-A77C-9234C2892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A634-2451-4CD1-8206-E14534A15D18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9974-4525-4BB4-A77C-9234C2892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A634-2451-4CD1-8206-E14534A15D18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9974-4525-4BB4-A77C-9234C2892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A634-2451-4CD1-8206-E14534A15D18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9974-4525-4BB4-A77C-9234C2892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C1A634-2451-4CD1-8206-E14534A15D18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2F99974-4525-4BB4-A77C-9234C2892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357321"/>
          </a:xfrm>
        </p:spPr>
        <p:txBody>
          <a:bodyPr>
            <a:normAutofit/>
          </a:bodyPr>
          <a:lstStyle/>
          <a:p>
            <a:r>
              <a:rPr lang="ru-RU" sz="3600" b="0" dirty="0" smtClean="0">
                <a:solidFill>
                  <a:schemeClr val="tx1"/>
                </a:solidFill>
                <a:effectLst/>
              </a:rPr>
              <a:t>Собрание для родителей будущих первоклассников </a:t>
            </a:r>
            <a:endParaRPr lang="ru-RU" sz="36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5" name="Рисунок 4" descr="1 сент. 12.jpg"/>
          <p:cNvPicPr>
            <a:picLocks noChangeAspect="1"/>
          </p:cNvPicPr>
          <p:nvPr/>
        </p:nvPicPr>
        <p:blipFill>
          <a:blip r:embed="rId2" cstate="print"/>
          <a:srcRect b="15444"/>
          <a:stretch>
            <a:fillRect/>
          </a:stretch>
        </p:blipFill>
        <p:spPr>
          <a:xfrm>
            <a:off x="2285984" y="1714488"/>
            <a:ext cx="4781876" cy="4933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/>
          <p:cNvSpPr txBox="1">
            <a:spLocks noChangeArrowheads="1"/>
          </p:cNvSpPr>
          <p:nvPr/>
        </p:nvSpPr>
        <p:spPr bwMode="auto">
          <a:xfrm>
            <a:off x="214313" y="214313"/>
            <a:ext cx="8715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должен знать и уметь</a:t>
            </a:r>
          </a:p>
          <a:p>
            <a:pPr algn="ctr"/>
            <a:r>
              <a:rPr 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ребенок, поступающий в первый класс?</a:t>
            </a:r>
          </a:p>
        </p:txBody>
      </p:sp>
      <p:sp>
        <p:nvSpPr>
          <p:cNvPr id="7171" name="TextBox 6"/>
          <p:cNvSpPr txBox="1">
            <a:spLocks noChangeArrowheads="1"/>
          </p:cNvSpPr>
          <p:nvPr/>
        </p:nvSpPr>
        <p:spPr bwMode="auto">
          <a:xfrm>
            <a:off x="990600" y="1357313"/>
            <a:ext cx="7796213" cy="51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Должен знать: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свое имя, отчество и фамилию;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свой возраст    (дату рождения: число месяц );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домашний адрес;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свой город и его главные достопримечательности;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страну, в которой живет;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фамилию, имя и отчество родителей и их профессии;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времена года (последовательность, основные приметы, названия месяцев, загадки и стихи о временах года);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домашних животных и их детенышей;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диких животных лесов, жарких стран, севера, их повадки, детенышей;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транспорт наземный, водный, воздушный;</a:t>
            </a:r>
          </a:p>
          <a:p>
            <a:pPr>
              <a:buFont typeface="Wingdings" pitchFamily="2" charset="2"/>
              <a:buChar char="ü"/>
            </a:pPr>
            <a:endParaRPr lang="ru-RU" dirty="0">
              <a:solidFill>
                <a:srgbClr val="6633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357188" y="142875"/>
            <a:ext cx="47148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Должен уметь:</a:t>
            </a:r>
          </a:p>
          <a:p>
            <a:endParaRPr lang="ru-RU" sz="24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1143000" y="500063"/>
            <a:ext cx="7358063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различать одежду, обувь, головные уборы; 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различать зимующих и перелетных птиц; 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различать  овощи, фрукты и ягоды; 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уметь рассказывать русские народные сказки; 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различать и правильно называть плоскостные геометрические фигуры (квадрат, прямоугольник, треугольник, круг, овал) 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свободно ориентироваться в пространстве и на листе бумаги (правая сторона, левая сторона,  верх-низ, и т.д.); 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внимательно, не отвлекаясь слушать педагога 30-35 минут, действовать по его инструкции   (выполнять устные и письменные задания); </a:t>
            </a:r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полно и последовательно пересказать прослушанный или прочитанный текст, составить (придумать)  рассказ по картинке, серии картинок; 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endParaRPr lang="ru-RU" sz="240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endParaRPr lang="ru-RU" sz="24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990600" y="214313"/>
            <a:ext cx="7867650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запомнить и назвать 6-8 предметов, (слов); 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различать гласные и согласные звуки и буквы; 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разделять слова на слоги (с помощью хлопков)  </a:t>
            </a:r>
            <a:endParaRPr lang="ru-RU" sz="24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Clr>
                <a:srgbClr val="FF0000"/>
              </a:buClr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по </a:t>
            </a: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количеству гласных звуков; 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определять количество и последовательность звуков в словах; 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хорошо владеть ножницами  (резать полоски, квадраты, круги, прямоугольники, треугольники, овалы, вырезать по контуру предметы; 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владеть карандашом (без линейки проводить вертикальные и горизонтальные линии, рисовать геометрические фигуры, животных, людей); 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аккуратно штриховать карандашом, не выходя за контуры предметов; 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различать предметы с опорой на геометрические формы; 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свободно считать от 1 до 10 и обратно; 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выполнять счетные  операции в пределах 10;</a:t>
            </a:r>
          </a:p>
          <a:p>
            <a:pPr eaLnBrk="0" hangingPunct="0"/>
            <a:endParaRPr lang="ru-RU" sz="1600" dirty="0">
              <a:solidFill>
                <a:srgbClr val="663300"/>
              </a:solidFill>
            </a:endParaRPr>
          </a:p>
        </p:txBody>
      </p:sp>
      <p:pic>
        <p:nvPicPr>
          <p:cNvPr id="9219" name="Picture 2" descr="tv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24" y="6215082"/>
            <a:ext cx="7620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57200"/>
            <a:ext cx="8576530" cy="57912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800" b="1" dirty="0" smtClean="0"/>
              <a:t>Ребенка считают неготовым к школе,</a:t>
            </a:r>
          </a:p>
          <a:p>
            <a:pPr algn="ctr">
              <a:buNone/>
            </a:pPr>
            <a:r>
              <a:rPr lang="ru-RU" sz="3800" b="1" dirty="0" smtClean="0"/>
              <a:t> если он:</a:t>
            </a:r>
          </a:p>
          <a:p>
            <a:pPr>
              <a:buNone/>
            </a:pPr>
            <a:r>
              <a:rPr lang="ru-RU" dirty="0" smtClean="0"/>
              <a:t>    - настроен исключительно на игру;</a:t>
            </a:r>
            <a:br>
              <a:rPr lang="ru-RU" dirty="0" smtClean="0"/>
            </a:br>
            <a:r>
              <a:rPr lang="ru-RU" dirty="0" smtClean="0"/>
              <a:t>- недостаточно самостоятелен;</a:t>
            </a:r>
            <a:br>
              <a:rPr lang="ru-RU" dirty="0" smtClean="0"/>
            </a:br>
            <a:r>
              <a:rPr lang="ru-RU" dirty="0" smtClean="0"/>
              <a:t>- чрезмерно возбудим, импульсивен, неуправляем;</a:t>
            </a:r>
            <a:br>
              <a:rPr lang="ru-RU" dirty="0" smtClean="0"/>
            </a:br>
            <a:r>
              <a:rPr lang="ru-RU" dirty="0" smtClean="0"/>
              <a:t>- не умеет сосредоточиться на задании, понять словесную инструкцию;</a:t>
            </a:r>
            <a:br>
              <a:rPr lang="ru-RU" dirty="0" smtClean="0"/>
            </a:br>
            <a:r>
              <a:rPr lang="ru-RU" dirty="0" smtClean="0"/>
              <a:t>- мало знает об окружающем мире, не может сравнить предметы, не может назвать обобщающее слово для группы знакомых предметов и др.;</a:t>
            </a:r>
            <a:br>
              <a:rPr lang="ru-RU" dirty="0" smtClean="0"/>
            </a:br>
            <a:r>
              <a:rPr lang="ru-RU" dirty="0" smtClean="0"/>
              <a:t>- имеет серьезные нарушения речевого развития;</a:t>
            </a:r>
            <a:br>
              <a:rPr lang="ru-RU" dirty="0" smtClean="0"/>
            </a:br>
            <a:r>
              <a:rPr lang="ru-RU" dirty="0" smtClean="0"/>
              <a:t>- не умеет общаться со сверстниками;</a:t>
            </a:r>
            <a:br>
              <a:rPr lang="ru-RU" dirty="0" smtClean="0"/>
            </a:br>
            <a:r>
              <a:rPr lang="ru-RU" dirty="0" smtClean="0"/>
              <a:t>- не хочет контактировать со взрослыми или, наоборот, слишком развязен.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rgbClr val="D60093"/>
                </a:solidFill>
                <a:effectLst/>
              </a:rPr>
              <a:t>Есть ли в 1 классе домашние задания?</a:t>
            </a:r>
          </a:p>
        </p:txBody>
      </p:sp>
      <p:pic>
        <p:nvPicPr>
          <p:cNvPr id="5" name="Содержимое 4" descr="1 сент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920875"/>
            <a:ext cx="6096000" cy="4067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476250"/>
            <a:ext cx="7848600" cy="5649913"/>
          </a:xfrm>
        </p:spPr>
        <p:txBody>
          <a:bodyPr/>
          <a:lstStyle/>
          <a:p>
            <a:r>
              <a:rPr lang="ru-RU" sz="3600" dirty="0">
                <a:solidFill>
                  <a:srgbClr val="FF0000"/>
                </a:solidFill>
              </a:rPr>
              <a:t>Домашних заданий в 1 классе нет. </a:t>
            </a:r>
            <a:r>
              <a:rPr lang="ru-RU" sz="3600" dirty="0">
                <a:solidFill>
                  <a:srgbClr val="996633"/>
                </a:solidFill>
              </a:rPr>
              <a:t>Однако если вы хотите сформировать у своего ребенка качественные навыки письма, чтения, счета, то не отказывайтесь от тренировочных упражнений, которые может предложить учитель.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rgbClr val="D60093"/>
                </a:solidFill>
                <a:effectLst/>
              </a:rPr>
              <a:t>Почему учителя не ставят оценки в 1 классе?</a:t>
            </a:r>
          </a:p>
        </p:txBody>
      </p:sp>
      <p:pic>
        <p:nvPicPr>
          <p:cNvPr id="5" name="Содержимое 4" descr="цыфр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2055171"/>
            <a:ext cx="3733800" cy="35749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59</TotalTime>
  <Words>143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Собрание для родителей будущих первоклассников </vt:lpstr>
      <vt:lpstr>Слайд 2</vt:lpstr>
      <vt:lpstr>Слайд 3</vt:lpstr>
      <vt:lpstr>Слайд 4</vt:lpstr>
      <vt:lpstr>Слайд 5</vt:lpstr>
      <vt:lpstr>Есть ли в 1 классе домашние задания?</vt:lpstr>
      <vt:lpstr>Слайд 7</vt:lpstr>
      <vt:lpstr>Почему учителя не ставят оценки в 1 классе?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8</cp:revision>
  <dcterms:created xsi:type="dcterms:W3CDTF">2010-04-21T16:05:21Z</dcterms:created>
  <dcterms:modified xsi:type="dcterms:W3CDTF">2010-04-23T15:06:49Z</dcterms:modified>
</cp:coreProperties>
</file>