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32656"/>
            <a:ext cx="8496944" cy="6148064"/>
          </a:xfrm>
          <a:prstGeom prst="rect">
            <a:avLst/>
          </a:prstGeom>
          <a:ln w="57150" cap="rnd" cmpd="tri">
            <a:prstDash val="solid"/>
            <a:beve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Fujitsu\Desktop\фоны презентации\фоны\kHJ4fh39L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6408712" cy="447691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1619672" y="2636912"/>
            <a:ext cx="5112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По дороге к </a:t>
            </a:r>
          </a:p>
          <a:p>
            <a:pPr algn="l"/>
            <a:r>
              <a:rPr lang="ru-RU" sz="6600" b="1" cap="none" spc="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   азбуке</a:t>
            </a:r>
            <a:endParaRPr lang="ru-RU" sz="6600" b="1" cap="none" spc="0" dirty="0">
              <a:ln w="1905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  <p:pic>
        <p:nvPicPr>
          <p:cNvPr id="1030" name="Picture 6" descr="C:\Users\Fujitsu\Desktop\фоны презентации\фоны\359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4984"/>
            <a:ext cx="3534916" cy="333632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971600" y="5373216"/>
            <a:ext cx="4608512" cy="76944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Автор:  Киреева Татьяна Викторовна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МБОУ «</a:t>
            </a:r>
            <a:r>
              <a:rPr lang="ru-RU" sz="1100" b="1" i="1" dirty="0" err="1" smtClean="0">
                <a:latin typeface="Times New Roman" pitchFamily="18" charset="0"/>
                <a:cs typeface="Times New Roman" pitchFamily="18" charset="0"/>
              </a:rPr>
              <a:t>Рыбновская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СОШ №3»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Презентация составлена</a:t>
            </a:r>
            <a:r>
              <a:rPr kumimoji="0" lang="ru-RU" sz="11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  тетрадям</a:t>
            </a:r>
            <a:r>
              <a:rPr kumimoji="0" lang="ru-RU" sz="11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3 часть «По дороге к азбуке»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Е.В.Бунеевой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1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Р.Н.Бунеева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УМК "Школа 2100"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332656"/>
            <a:ext cx="8496944" cy="6192688"/>
          </a:xfrm>
          <a:prstGeom prst="rect">
            <a:avLst/>
          </a:prstGeom>
          <a:ln w="57150" cap="rnd" cmpd="tri">
            <a:prstDash val="solid"/>
            <a:beve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C:\Users\Fujitsu\Desktop\фоны презентации\фоны\359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25144"/>
            <a:ext cx="1950740" cy="184114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2656"/>
            <a:ext cx="8496944" cy="6336704"/>
          </a:xfrm>
          <a:prstGeom prst="rect">
            <a:avLst/>
          </a:prstGeom>
          <a:ln w="57150" cap="rnd" cmpd="tri">
            <a:prstDash val="solid"/>
            <a:beve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32656"/>
            <a:ext cx="29622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7" name="Picture 5" descr="C:\Users\Fujitsu\Desktop\фоны презентации\фоны\0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869160"/>
            <a:ext cx="2411760" cy="179716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496944" cy="6264696"/>
          </a:xfrm>
          <a:prstGeom prst="rect">
            <a:avLst/>
          </a:prstGeom>
          <a:ln w="57150" cap="rnd" cmpd="tri">
            <a:prstDash val="solid"/>
            <a:beve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C:\Users\Fujitsu\Desktop\фоны презентации\фоны\359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653136"/>
            <a:ext cx="1950740" cy="184114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32656"/>
            <a:ext cx="29622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55ac6c86da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15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332656"/>
            <a:ext cx="8496944" cy="6264696"/>
          </a:xfrm>
          <a:prstGeom prst="rect">
            <a:avLst/>
          </a:prstGeom>
          <a:ln w="57150" cap="rnd" cmpd="tri">
            <a:prstDash val="solid"/>
            <a:beve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32656"/>
            <a:ext cx="29622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55ac6c86da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15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332656"/>
            <a:ext cx="8496944" cy="6264696"/>
          </a:xfrm>
          <a:prstGeom prst="rect">
            <a:avLst/>
          </a:prstGeom>
          <a:ln w="57150" cap="rnd" cmpd="tri">
            <a:prstDash val="solid"/>
            <a:beve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Fujitsu\Desktop\фоны презентации\фоны\149013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581128"/>
            <a:ext cx="4427984" cy="208426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55ac6c86da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15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332656"/>
            <a:ext cx="8496944" cy="6264696"/>
          </a:xfrm>
          <a:prstGeom prst="rect">
            <a:avLst/>
          </a:prstGeom>
          <a:ln w="57150" cap="rnd" cmpd="tri">
            <a:prstDash val="solid"/>
            <a:beve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32656"/>
            <a:ext cx="29622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3" descr="C:\Users\Fujitsu\Desktop\фоны презентации\фоны\149013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013176"/>
            <a:ext cx="3460355" cy="1628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8496944" cy="6264696"/>
          </a:xfrm>
          <a:prstGeom prst="rect">
            <a:avLst/>
          </a:prstGeom>
          <a:ln w="57150" cap="rnd" cmpd="tri">
            <a:prstDash val="solid"/>
            <a:beve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C:\Users\Fujitsu\Desktop\фоны презентации\фоны\img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2238375" cy="17430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2" name="Picture 2" descr="C:\Users\Fujitsu\Desktop\фоны презентации\фоны\img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7222">
            <a:off x="4439495" y="493659"/>
            <a:ext cx="1876425" cy="17716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8496944" cy="6264696"/>
          </a:xfrm>
          <a:prstGeom prst="rect">
            <a:avLst/>
          </a:prstGeom>
          <a:ln w="57150" cap="rnd" cmpd="tri">
            <a:prstDash val="solid"/>
            <a:beve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55ac6c86da531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0" y="0"/>
            <a:ext cx="9139157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528" y="332656"/>
            <a:ext cx="8496944" cy="6148064"/>
          </a:xfrm>
          <a:prstGeom prst="rect">
            <a:avLst/>
          </a:prstGeom>
          <a:ln w="57150" cap="rnd" cmpd="tri">
            <a:prstDash val="solid"/>
            <a:beve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C:\Users\Fujitsu\Desktop\фоны презентации\фоны\kHJ4fh39Lk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55576" y="476672"/>
            <a:ext cx="6408712" cy="447691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6" descr="C:\Users\Fujitsu\Desktop\фоны презентации\фоны\359ff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292080" y="3284984"/>
            <a:ext cx="3534916" cy="333632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1043608" y="5373216"/>
            <a:ext cx="4608512" cy="76944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Автор:  Киреева Татьяна Викторовна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МБОУ «</a:t>
            </a:r>
            <a:r>
              <a:rPr lang="ru-RU" sz="1100" b="1" i="1" dirty="0" err="1" smtClean="0">
                <a:latin typeface="Times New Roman" pitchFamily="18" charset="0"/>
                <a:cs typeface="Times New Roman" pitchFamily="18" charset="0"/>
              </a:rPr>
              <a:t>Рыбновская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СОШ №3»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Презентация составлена</a:t>
            </a:r>
            <a:r>
              <a:rPr kumimoji="0" lang="ru-RU" sz="11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  тетрадям</a:t>
            </a:r>
            <a:r>
              <a:rPr kumimoji="0" lang="ru-RU" sz="11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3 часть «По дороге к азбуке»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Е.В.Бунеевой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1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Р.Н.Бунеева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УМК "Школа 2100"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672" y="2636912"/>
            <a:ext cx="5112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По дороге к </a:t>
            </a:r>
          </a:p>
          <a:p>
            <a:pPr algn="l"/>
            <a:r>
              <a:rPr lang="ru-RU" sz="6600" b="1" cap="none" spc="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   азбуке</a:t>
            </a:r>
            <a:endParaRPr lang="ru-RU" sz="6600" b="1" cap="none" spc="0" dirty="0">
              <a:ln w="1905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E7D99B-974E-4D73-A271-B6B1AE666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DD5F6E-D0A6-45E5-BF23-DEFF84C6163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13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Решение задач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2084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уравнения, в которых не известна операция: </a:t>
            </a:r>
          </a:p>
          <a:p>
            <a:r>
              <a:rPr lang="ru-RU" sz="2800" dirty="0" smtClean="0">
                <a:latin typeface="+mj-lt"/>
              </a:rPr>
              <a:t>21 – </a:t>
            </a:r>
            <a:r>
              <a:rPr lang="ru-RU" sz="2800" dirty="0" err="1" smtClean="0"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= 7           9 + </a:t>
            </a:r>
            <a:r>
              <a:rPr lang="ru-RU" sz="2800" dirty="0" err="1" smtClean="0"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= 36            21 : </a:t>
            </a:r>
            <a:r>
              <a:rPr lang="ru-RU" sz="2800" dirty="0" err="1" smtClean="0"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=7          9 * </a:t>
            </a:r>
            <a:r>
              <a:rPr lang="ru-RU" sz="2800" dirty="0" err="1" smtClean="0"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= 36 </a:t>
            </a:r>
          </a:p>
          <a:p>
            <a:r>
              <a:rPr lang="ru-RU" sz="2800" dirty="0" err="1" smtClean="0"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= 21 – 7          </a:t>
            </a:r>
            <a:r>
              <a:rPr lang="ru-RU" sz="2800" dirty="0" err="1" smtClean="0"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= 36 – 9             </a:t>
            </a:r>
            <a:r>
              <a:rPr lang="ru-RU" sz="2800" dirty="0" err="1" smtClean="0"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= 21 : 7         </a:t>
            </a:r>
            <a:r>
              <a:rPr lang="ru-RU" sz="2800" dirty="0" err="1" smtClean="0"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= 36 : 9 </a:t>
            </a:r>
          </a:p>
          <a:p>
            <a:r>
              <a:rPr lang="ru-RU" sz="2800" dirty="0" err="1" smtClean="0"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= 14                 </a:t>
            </a:r>
            <a:r>
              <a:rPr lang="ru-RU" sz="2800" dirty="0" err="1" smtClean="0"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= 27                   </a:t>
            </a:r>
            <a:r>
              <a:rPr lang="ru-RU" sz="2800" dirty="0" err="1" smtClean="0"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= 3                 </a:t>
            </a:r>
            <a:r>
              <a:rPr lang="ru-RU" sz="2800" dirty="0" err="1" smtClean="0"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 = 4</a:t>
            </a:r>
          </a:p>
          <a:p>
            <a:r>
              <a:rPr lang="ru-RU" sz="2800" dirty="0" smtClean="0">
                <a:latin typeface="+mj-lt"/>
              </a:rPr>
              <a:t>21 – 14 = 7        9 + 27 = 36        21 : 3 =7          9 * 4 = 36 </a:t>
            </a:r>
          </a:p>
          <a:p>
            <a:r>
              <a:rPr lang="ru-RU" sz="2800" dirty="0" smtClean="0">
                <a:latin typeface="+mj-lt"/>
              </a:rPr>
              <a:t>         7  = 7                36 = 36              7 = 7               36 = 36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892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645024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а) 1) 8 ∙ 7 = 56 (м²) – площадь большого прямоугольника</a:t>
            </a:r>
          </a:p>
          <a:p>
            <a:r>
              <a:rPr lang="ru-RU" sz="2400" dirty="0" smtClean="0">
                <a:latin typeface="+mj-lt"/>
              </a:rPr>
              <a:t>2) 5 ∙ 3 = 15 (м²) – площадь маленького прямоугольника</a:t>
            </a:r>
          </a:p>
          <a:p>
            <a:r>
              <a:rPr lang="ru-RU" sz="2400" dirty="0" smtClean="0">
                <a:latin typeface="+mj-lt"/>
              </a:rPr>
              <a:t>3) 56 – 15 = 41 (м²) – площадь закрашенной фигуры. Ответ: 41 м²</a:t>
            </a:r>
          </a:p>
          <a:p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б) 1) 6 ∙ 7 = 42 (дм²) – площадь большого прямоугольника</a:t>
            </a:r>
          </a:p>
          <a:p>
            <a:r>
              <a:rPr lang="ru-RU" sz="2400" dirty="0" smtClean="0">
                <a:latin typeface="+mj-lt"/>
              </a:rPr>
              <a:t>2) 5 ∙ 4 = 20 (дм²) – площадь маленького прямоугольника</a:t>
            </a:r>
          </a:p>
          <a:p>
            <a:r>
              <a:rPr lang="ru-RU" sz="2400" dirty="0" smtClean="0">
                <a:latin typeface="+mj-lt"/>
              </a:rPr>
              <a:t>3) 42 + 20 = 62 (дм²) – площадь закрашенной фигуры. Ответ: 62 дм²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96952"/>
            <a:ext cx="1438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j-lt"/>
              </a:rPr>
              <a:t>Решение: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9928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64502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2 м 4 дм &gt; 206 см                   9 дм</a:t>
            </a:r>
            <a:r>
              <a:rPr lang="ru-RU" sz="2400" baseline="30000" dirty="0" smtClean="0">
                <a:latin typeface="+mj-lt"/>
              </a:rPr>
              <a:t>2  </a:t>
            </a:r>
            <a:r>
              <a:rPr lang="ru-RU" sz="2400" dirty="0" smtClean="0">
                <a:latin typeface="+mj-lt"/>
              </a:rPr>
              <a:t>&gt;  90 см</a:t>
            </a:r>
            <a:r>
              <a:rPr lang="ru-RU" sz="2400" baseline="30000" dirty="0" smtClean="0">
                <a:latin typeface="+mj-lt"/>
              </a:rPr>
              <a:t>2   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2 м 4 дм = 240 см                   9 дм</a:t>
            </a:r>
            <a:r>
              <a:rPr lang="ru-RU" sz="2400" baseline="30000" dirty="0" smtClean="0">
                <a:latin typeface="+mj-lt"/>
              </a:rPr>
              <a:t>2  </a:t>
            </a:r>
            <a:r>
              <a:rPr lang="ru-RU" sz="2400" dirty="0" smtClean="0">
                <a:latin typeface="+mj-lt"/>
              </a:rPr>
              <a:t>= 900 </a:t>
            </a:r>
            <a:r>
              <a:rPr lang="en-US" sz="2400" dirty="0" smtClean="0">
                <a:latin typeface="+mj-lt"/>
              </a:rPr>
              <a:t>c</a:t>
            </a:r>
            <a:r>
              <a:rPr lang="ru-RU" sz="2400" dirty="0" smtClean="0">
                <a:latin typeface="+mj-lt"/>
              </a:rPr>
              <a:t>м²</a:t>
            </a:r>
            <a:r>
              <a:rPr lang="ru-RU" sz="2400" baseline="30000" dirty="0" smtClean="0">
                <a:latin typeface="+mj-lt"/>
              </a:rPr>
              <a:t>                     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240 см &gt; 206 см                       900 </a:t>
            </a:r>
            <a:r>
              <a:rPr lang="en-US" sz="2400" dirty="0" smtClean="0">
                <a:latin typeface="+mj-lt"/>
              </a:rPr>
              <a:t>c</a:t>
            </a:r>
            <a:r>
              <a:rPr lang="ru-RU" sz="2400" dirty="0" smtClean="0">
                <a:latin typeface="+mj-lt"/>
              </a:rPr>
              <a:t>м²   &gt;   90 </a:t>
            </a:r>
            <a:r>
              <a:rPr lang="en-US" sz="2400" dirty="0" smtClean="0">
                <a:latin typeface="+mj-lt"/>
              </a:rPr>
              <a:t>c</a:t>
            </a:r>
            <a:r>
              <a:rPr lang="ru-RU" sz="2400" dirty="0" smtClean="0">
                <a:latin typeface="+mj-lt"/>
              </a:rPr>
              <a:t>м² </a:t>
            </a:r>
          </a:p>
          <a:p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51 дм 8 см &gt; 7 см                   400 дм</a:t>
            </a:r>
            <a:r>
              <a:rPr lang="ru-RU" sz="2400" baseline="30000" dirty="0" smtClean="0">
                <a:latin typeface="+mj-lt"/>
              </a:rPr>
              <a:t>2</a:t>
            </a:r>
            <a:r>
              <a:rPr lang="ru-RU" sz="2400" dirty="0" smtClean="0">
                <a:latin typeface="+mj-lt"/>
              </a:rPr>
              <a:t> &lt; 6 м</a:t>
            </a:r>
            <a:r>
              <a:rPr lang="ru-RU" sz="2400" baseline="30000" dirty="0" smtClean="0">
                <a:latin typeface="+mj-lt"/>
              </a:rPr>
              <a:t>2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51 дм 8 см = 518 </a:t>
            </a:r>
            <a:r>
              <a:rPr lang="en-US" sz="2400" dirty="0" smtClean="0">
                <a:latin typeface="+mj-lt"/>
              </a:rPr>
              <a:t>c</a:t>
            </a:r>
            <a:r>
              <a:rPr lang="ru-RU" sz="2400" dirty="0" smtClean="0">
                <a:latin typeface="+mj-lt"/>
              </a:rPr>
              <a:t>м                6 м</a:t>
            </a:r>
            <a:r>
              <a:rPr lang="ru-RU" sz="2400" baseline="30000" dirty="0" smtClean="0">
                <a:latin typeface="+mj-lt"/>
              </a:rPr>
              <a:t>2</a:t>
            </a:r>
            <a:r>
              <a:rPr lang="ru-RU" sz="2400" dirty="0" smtClean="0">
                <a:latin typeface="+mj-lt"/>
              </a:rPr>
              <a:t>= 600  дм</a:t>
            </a:r>
            <a:r>
              <a:rPr lang="ru-RU" sz="2400" baseline="30000" dirty="0" smtClean="0">
                <a:latin typeface="+mj-lt"/>
              </a:rPr>
              <a:t>2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518 см &gt;   7 см                        400 дм</a:t>
            </a:r>
            <a:r>
              <a:rPr lang="ru-RU" sz="2400" baseline="30000" dirty="0" smtClean="0">
                <a:latin typeface="+mj-lt"/>
              </a:rPr>
              <a:t>2  </a:t>
            </a:r>
            <a:r>
              <a:rPr lang="ru-RU" sz="2400" dirty="0" smtClean="0">
                <a:latin typeface="+mj-lt"/>
              </a:rPr>
              <a:t>&lt;</a:t>
            </a:r>
            <a:r>
              <a:rPr lang="ru-RU" sz="2400" baseline="30000" dirty="0" smtClean="0">
                <a:latin typeface="+mj-lt"/>
              </a:rPr>
              <a:t>  </a:t>
            </a:r>
            <a:r>
              <a:rPr lang="ru-RU" sz="2400" dirty="0" smtClean="0">
                <a:latin typeface="+mj-lt"/>
              </a:rPr>
              <a:t>600 дм</a:t>
            </a:r>
            <a:r>
              <a:rPr lang="ru-RU" sz="2400" baseline="30000" dirty="0" smtClean="0">
                <a:latin typeface="+mj-lt"/>
              </a:rPr>
              <a:t>2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852936"/>
            <a:ext cx="1438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j-lt"/>
              </a:rPr>
              <a:t>Решение: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74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/>
          <a:lstStyle/>
          <a:p>
            <a:r>
              <a:rPr lang="ru-RU" dirty="0" smtClean="0"/>
              <a:t>Тетрадь с. 19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85965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Users\User\Downloads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9144000" cy="208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4005064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решение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72883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User\Downloads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8849208" cy="9545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62880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решение</a:t>
            </a:r>
            <a:endParaRPr lang="ru-RU" sz="2400" dirty="0">
              <a:latin typeface="+mj-lt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12976"/>
            <a:ext cx="730943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User\Downloads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530850"/>
            <a:ext cx="8083550" cy="13271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5085184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j-lt"/>
              </a:rPr>
              <a:t>решение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Users\User\Downloads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7537450" cy="28114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2348880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</a:rPr>
              <a:t>решение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j-lt"/>
              </a:rPr>
              <a:t>Учебник – урок 13    с.37-39</a:t>
            </a:r>
          </a:p>
          <a:p>
            <a:r>
              <a:rPr lang="ru-RU" sz="3200" dirty="0" smtClean="0">
                <a:latin typeface="+mj-lt"/>
              </a:rPr>
              <a:t>Тетрадь – с. 19 №1 – работали в классе</a:t>
            </a:r>
          </a:p>
          <a:p>
            <a:r>
              <a:rPr lang="ru-RU" sz="3200" dirty="0" smtClean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                   с. 19-20  - №2 домашнее задание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052737"/>
            <a:ext cx="8748464" cy="2448271"/>
          </a:xfrm>
        </p:spPr>
        <p:txBody>
          <a:bodyPr>
            <a:normAutofit/>
          </a:bodyPr>
          <a:lstStyle/>
          <a:p>
            <a:r>
              <a:rPr lang="ru-RU" b="1" dirty="0" smtClean="0"/>
              <a:t>Вычисли:</a:t>
            </a:r>
            <a:endParaRPr lang="ru-RU" dirty="0" smtClean="0"/>
          </a:p>
          <a:p>
            <a:r>
              <a:rPr lang="ru-RU" b="1" dirty="0" smtClean="0"/>
              <a:t>1000 – 700             1000 – 7        1000 – 70           1000 – 777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84984"/>
            <a:ext cx="85324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Решение:</a:t>
            </a:r>
          </a:p>
          <a:p>
            <a:r>
              <a:rPr lang="ru-RU" sz="2400" dirty="0" smtClean="0">
                <a:latin typeface="+mj-lt"/>
              </a:rPr>
              <a:t>1000 – 700  = 300            1000 – 7 = 993       1000 – 70 = 930          </a:t>
            </a:r>
          </a:p>
          <a:p>
            <a:r>
              <a:rPr lang="ru-RU" sz="2400" dirty="0" smtClean="0">
                <a:latin typeface="+mj-lt"/>
              </a:rPr>
              <a:t> 1000 – 777 = 223</a:t>
            </a:r>
            <a:endParaRPr lang="ru-RU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434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Учебник с. 37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4969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3140968"/>
            <a:ext cx="1927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Решение: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8820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600" y="443711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4437112"/>
            <a:ext cx="449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365104"/>
            <a:ext cx="37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436510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436510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9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4365104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7904" y="4365104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24128" y="45091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45</a:t>
            </a:r>
            <a:endParaRPr lang="ru-RU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45091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81</a:t>
            </a:r>
            <a:endParaRPr lang="ru-RU" sz="2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45091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63</a:t>
            </a:r>
            <a:endParaRPr lang="ru-RU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0272" y="45091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54</a:t>
            </a:r>
            <a:endParaRPr lang="ru-RU" sz="24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2320" y="45091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27</a:t>
            </a:r>
            <a:endParaRPr lang="ru-RU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4368" y="45091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72</a:t>
            </a:r>
            <a:endParaRPr lang="ru-RU" sz="24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45091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36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51520" y="404664"/>
            <a:ext cx="8713787" cy="63658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3. Составь программу действий и вычисли:</a:t>
            </a:r>
            <a:endParaRPr lang="ru-RU" sz="3600" dirty="0"/>
          </a:p>
        </p:txBody>
      </p:sp>
      <p:pic>
        <p:nvPicPr>
          <p:cNvPr id="1027" name="Picture 3" descr="C:\Users\User\Downloads\p-2-3-v1-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6336704" cy="170730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3"/>
            <a:ext cx="5544616" cy="56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4077072"/>
            <a:ext cx="589378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User\Downloads\p-2-3-v1-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905" y="4797152"/>
            <a:ext cx="6835087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344640" cy="54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052736"/>
            <a:ext cx="1296144" cy="68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96752"/>
            <a:ext cx="3168353" cy="4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9144000" cy="181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3861048"/>
            <a:ext cx="1705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Решение: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58112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Задачи  о клубнике, условие одинаковое. Во второй задаче добавляется одно действие, потому что вопросы в задачах разные.</a:t>
            </a:r>
          </a:p>
          <a:p>
            <a:r>
              <a:rPr lang="ru-RU" sz="2000" dirty="0" smtClean="0">
                <a:latin typeface="+mj-lt"/>
              </a:rPr>
              <a:t>а) 45 : 5 = 9 (</a:t>
            </a:r>
            <a:r>
              <a:rPr lang="ru-RU" sz="2000" dirty="0" err="1" smtClean="0">
                <a:latin typeface="+mj-lt"/>
              </a:rPr>
              <a:t>кл</a:t>
            </a:r>
            <a:r>
              <a:rPr lang="ru-RU" sz="2000" dirty="0" smtClean="0">
                <a:latin typeface="+mj-lt"/>
              </a:rPr>
              <a:t>.)  — собрали со второй грядки. Ответ: 9 клубничек.</a:t>
            </a:r>
          </a:p>
          <a:p>
            <a:r>
              <a:rPr lang="ru-RU" sz="2000" dirty="0" smtClean="0">
                <a:latin typeface="+mj-lt"/>
              </a:rPr>
              <a:t>б) 1) 45 : 5 = 9 (</a:t>
            </a:r>
            <a:r>
              <a:rPr lang="ru-RU" sz="2000" dirty="0" err="1" smtClean="0">
                <a:latin typeface="+mj-lt"/>
              </a:rPr>
              <a:t>кл</a:t>
            </a:r>
            <a:r>
              <a:rPr lang="ru-RU" sz="2000" dirty="0" smtClean="0">
                <a:latin typeface="+mj-lt"/>
              </a:rPr>
              <a:t>.)  — собрали со второй грядки.</a:t>
            </a:r>
          </a:p>
          <a:p>
            <a:r>
              <a:rPr lang="ru-RU" sz="2000" dirty="0" smtClean="0">
                <a:latin typeface="+mj-lt"/>
              </a:rPr>
              <a:t>     2) 45 + 9 = 54 (</a:t>
            </a:r>
            <a:r>
              <a:rPr lang="ru-RU" sz="2000" dirty="0" err="1" smtClean="0">
                <a:latin typeface="+mj-lt"/>
              </a:rPr>
              <a:t>кл</a:t>
            </a:r>
            <a:r>
              <a:rPr lang="ru-RU" sz="2000" dirty="0" smtClean="0">
                <a:latin typeface="+mj-lt"/>
              </a:rPr>
              <a:t>.) –собрали с двух грядок.</a:t>
            </a:r>
          </a:p>
          <a:p>
            <a:r>
              <a:rPr lang="ru-RU" sz="2000" dirty="0" smtClean="0">
                <a:latin typeface="+mj-lt"/>
              </a:rPr>
              <a:t>                                                                      Ответ: 54 клубничек.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29" y="476672"/>
            <a:ext cx="871285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020272" y="1340768"/>
            <a:ext cx="1627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+mj-lt"/>
              </a:rPr>
              <a:t>56 : 7 = 8 (д.) </a:t>
            </a:r>
            <a:endParaRPr lang="ru-RU" sz="2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2420888"/>
            <a:ext cx="1763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+mj-lt"/>
              </a:rPr>
              <a:t>8 ∙ 3 = 24 (стр.)</a:t>
            </a:r>
            <a:endParaRPr lang="ru-RU" sz="2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3429000"/>
            <a:ext cx="2079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8 + </a:t>
            </a:r>
            <a:r>
              <a:rPr lang="ru-RU" sz="2000" b="1" dirty="0" smtClean="0">
                <a:latin typeface="+mj-lt"/>
              </a:rPr>
              <a:t>8 ∙ 4 =40 (стр.)</a:t>
            </a:r>
            <a:endParaRPr lang="ru-RU" sz="20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4509120"/>
            <a:ext cx="2242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40 + </a:t>
            </a:r>
            <a:r>
              <a:rPr lang="ru-RU" sz="2000" b="1" dirty="0" smtClean="0">
                <a:latin typeface="+mj-lt"/>
              </a:rPr>
              <a:t>40 : 5 = 48 (стр.)</a:t>
            </a:r>
            <a:endParaRPr lang="ru-RU" sz="20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5517232"/>
            <a:ext cx="2195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48 — 48 : 6 =40 (стр.)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4110"/>
            <a:ext cx="914400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314096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Решение:</a:t>
            </a:r>
          </a:p>
          <a:p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+ 8 = 24                             </a:t>
            </a:r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∙ 5 = 25                        </a:t>
            </a:r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: 9 = 8</a:t>
            </a:r>
          </a:p>
          <a:p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= 24 – 8                              </a:t>
            </a:r>
            <a:r>
              <a:rPr lang="ru-RU" sz="2400" dirty="0" err="1" smtClean="0">
                <a:latin typeface="+mj-lt"/>
              </a:rPr>
              <a:t>х=</a:t>
            </a:r>
            <a:r>
              <a:rPr lang="ru-RU" sz="2400" dirty="0" smtClean="0">
                <a:latin typeface="+mj-lt"/>
              </a:rPr>
              <a:t> 25 : 5                         </a:t>
            </a:r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= 8 ∙ 9</a:t>
            </a:r>
          </a:p>
          <a:p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= 16                                     </a:t>
            </a:r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= 5                               </a:t>
            </a:r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= 72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18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335699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В результате прибавления число увеличивается на то число, которое прибавляем.</a:t>
            </a:r>
          </a:p>
          <a:p>
            <a:r>
              <a:rPr lang="ru-RU" sz="2000" dirty="0" smtClean="0">
                <a:latin typeface="+mj-lt"/>
              </a:rPr>
              <a:t>В результате вычитания число уменьшается  на то число, которое вычитаем.</a:t>
            </a:r>
          </a:p>
          <a:p>
            <a:r>
              <a:rPr lang="ru-RU" sz="2000" dirty="0" smtClean="0">
                <a:latin typeface="+mj-lt"/>
              </a:rPr>
              <a:t>В результате умножения число увеличивается в несколько раз, а при делении уменьшается в несколько раз.</a:t>
            </a:r>
          </a:p>
          <a:p>
            <a:r>
              <a:rPr lang="ru-RU" sz="2000" dirty="0" smtClean="0">
                <a:latin typeface="+mj-lt"/>
              </a:rPr>
              <a:t>16 – </a:t>
            </a:r>
            <a:r>
              <a:rPr lang="ru-RU" sz="2000" dirty="0" err="1" smtClean="0">
                <a:latin typeface="+mj-lt"/>
              </a:rPr>
              <a:t>х</a:t>
            </a:r>
            <a:r>
              <a:rPr lang="ru-RU" sz="2000" dirty="0" smtClean="0">
                <a:latin typeface="+mj-lt"/>
              </a:rPr>
              <a:t> = 4               8 ∙ </a:t>
            </a:r>
            <a:r>
              <a:rPr lang="ru-RU" sz="2000" dirty="0" err="1" smtClean="0">
                <a:latin typeface="+mj-lt"/>
              </a:rPr>
              <a:t>х</a:t>
            </a:r>
            <a:r>
              <a:rPr lang="ru-RU" sz="2000" dirty="0" smtClean="0">
                <a:latin typeface="+mj-lt"/>
              </a:rPr>
              <a:t> = 64             30 : </a:t>
            </a:r>
            <a:r>
              <a:rPr lang="ru-RU" sz="2000" dirty="0" err="1" smtClean="0">
                <a:latin typeface="+mj-lt"/>
              </a:rPr>
              <a:t>х</a:t>
            </a:r>
            <a:r>
              <a:rPr lang="ru-RU" sz="2000" dirty="0" smtClean="0">
                <a:latin typeface="+mj-lt"/>
              </a:rPr>
              <a:t> = 6</a:t>
            </a:r>
          </a:p>
          <a:p>
            <a:r>
              <a:rPr lang="ru-RU" sz="2000" dirty="0" err="1" smtClean="0">
                <a:latin typeface="+mj-lt"/>
              </a:rPr>
              <a:t>х</a:t>
            </a:r>
            <a:r>
              <a:rPr lang="ru-RU" sz="2000" dirty="0" smtClean="0">
                <a:latin typeface="+mj-lt"/>
              </a:rPr>
              <a:t> = 16 – 4               </a:t>
            </a:r>
            <a:r>
              <a:rPr lang="ru-RU" sz="2000" dirty="0" err="1" smtClean="0">
                <a:latin typeface="+mj-lt"/>
              </a:rPr>
              <a:t>х</a:t>
            </a:r>
            <a:r>
              <a:rPr lang="ru-RU" sz="2000" dirty="0" smtClean="0">
                <a:latin typeface="+mj-lt"/>
              </a:rPr>
              <a:t> = 64 : 8             </a:t>
            </a:r>
            <a:r>
              <a:rPr lang="ru-RU" sz="2000" dirty="0" err="1" smtClean="0">
                <a:latin typeface="+mj-lt"/>
              </a:rPr>
              <a:t>х</a:t>
            </a:r>
            <a:r>
              <a:rPr lang="ru-RU" sz="2000" dirty="0" smtClean="0">
                <a:latin typeface="+mj-lt"/>
              </a:rPr>
              <a:t> = 30 : 6</a:t>
            </a:r>
          </a:p>
          <a:p>
            <a:r>
              <a:rPr lang="ru-RU" sz="2000" dirty="0" smtClean="0">
                <a:latin typeface="+mj-lt"/>
              </a:rPr>
              <a:t>Х = 12                      </a:t>
            </a:r>
            <a:r>
              <a:rPr lang="ru-RU" sz="2000" dirty="0" err="1" smtClean="0">
                <a:latin typeface="+mj-lt"/>
              </a:rPr>
              <a:t>х</a:t>
            </a:r>
            <a:r>
              <a:rPr lang="ru-RU" sz="2000" dirty="0" smtClean="0">
                <a:latin typeface="+mj-lt"/>
              </a:rPr>
              <a:t> = 8                    </a:t>
            </a:r>
            <a:r>
              <a:rPr lang="ru-RU" sz="2000" dirty="0" err="1" smtClean="0">
                <a:latin typeface="+mj-lt"/>
              </a:rPr>
              <a:t>х</a:t>
            </a:r>
            <a:r>
              <a:rPr lang="ru-RU" sz="2000" dirty="0" smtClean="0">
                <a:latin typeface="+mj-lt"/>
              </a:rPr>
              <a:t> = 5</a:t>
            </a:r>
            <a:endParaRPr lang="ru-RU" sz="2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924944"/>
            <a:ext cx="116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Решение: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0688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3284984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Чтобы найти объект операции, надо над результатом провести обратную операцию.</a:t>
            </a:r>
          </a:p>
          <a:p>
            <a:r>
              <a:rPr lang="ru-RU" sz="2400" dirty="0" smtClean="0">
                <a:latin typeface="+mj-lt"/>
              </a:rPr>
              <a:t>Уравнения, в которых не известен объект операции: </a:t>
            </a:r>
          </a:p>
          <a:p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– 3 = 5             </a:t>
            </a:r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+ 4 = 12           </a:t>
            </a:r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: 3 = 5             </a:t>
            </a:r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 4 = 12</a:t>
            </a:r>
          </a:p>
          <a:p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= 5 + 3             </a:t>
            </a:r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= 12 – 4            </a:t>
            </a:r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= 5 ∙ 3            </a:t>
            </a:r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= 12 : 4</a:t>
            </a:r>
          </a:p>
          <a:p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= 8                   </a:t>
            </a:r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= 8                     </a:t>
            </a:r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= 15               </a:t>
            </a:r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 = 3     </a:t>
            </a:r>
          </a:p>
          <a:p>
            <a:r>
              <a:rPr lang="ru-RU" sz="2400" dirty="0" smtClean="0">
                <a:latin typeface="+mj-lt"/>
              </a:rPr>
              <a:t>8 – 3 = 5             8 + 4 = 12           15 : 3 = 5         3  4 = 12</a:t>
            </a:r>
          </a:p>
          <a:p>
            <a:r>
              <a:rPr lang="ru-RU" sz="2400" dirty="0" smtClean="0">
                <a:latin typeface="+mj-lt"/>
              </a:rPr>
              <a:t>      5 = 5                   12 = 12                  5 = 5            12 = 12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36912"/>
            <a:ext cx="1438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+mj-lt"/>
              </a:rPr>
              <a:t>Решение:</a:t>
            </a:r>
            <a:endParaRPr lang="ru-RU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92</TotalTime>
  <Words>302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Тема1</vt:lpstr>
      <vt:lpstr>Поток</vt:lpstr>
      <vt:lpstr>Урок 13 </vt:lpstr>
      <vt:lpstr>Слайд 2</vt:lpstr>
      <vt:lpstr>Учебник с. 37</vt:lpstr>
      <vt:lpstr>3. Составь программу действий и вычисли: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Тетрадь с. 19</vt:lpstr>
      <vt:lpstr>Слайд 14</vt:lpstr>
      <vt:lpstr>Слайд 15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13 </dc:title>
  <dc:creator>User</dc:creator>
  <cp:lastModifiedBy>User</cp:lastModifiedBy>
  <cp:revision>1</cp:revision>
  <dcterms:created xsi:type="dcterms:W3CDTF">2020-04-07T04:32:00Z</dcterms:created>
  <dcterms:modified xsi:type="dcterms:W3CDTF">2020-04-07T06:04:42Z</dcterms:modified>
</cp:coreProperties>
</file>