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69" r:id="rId5"/>
    <p:sldId id="285" r:id="rId6"/>
    <p:sldId id="286" r:id="rId7"/>
    <p:sldId id="287" r:id="rId8"/>
    <p:sldId id="290" r:id="rId9"/>
    <p:sldId id="291" r:id="rId10"/>
    <p:sldId id="292" r:id="rId11"/>
    <p:sldId id="293" r:id="rId12"/>
    <p:sldId id="288" r:id="rId13"/>
    <p:sldId id="289" r:id="rId14"/>
    <p:sldId id="294" r:id="rId15"/>
    <p:sldId id="270" r:id="rId16"/>
    <p:sldId id="278" r:id="rId17"/>
    <p:sldId id="274" r:id="rId18"/>
    <p:sldId id="275" r:id="rId19"/>
    <p:sldId id="277" r:id="rId20"/>
    <p:sldId id="276" r:id="rId21"/>
    <p:sldId id="257" r:id="rId22"/>
    <p:sldId id="280" r:id="rId23"/>
    <p:sldId id="26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5426"/>
    <a:srgbClr val="CC3399"/>
    <a:srgbClr val="00518E"/>
    <a:srgbClr val="005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FE57-5055-4A91-93AC-8EFC0BEA0EF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B216-47A0-4C1E-A0A9-BFEDD1574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B4AF-283F-4806-A391-4785D0D8661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0B73-72D1-464B-B07B-A312C3675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6812-B479-4D7C-B7D9-46E8C16A432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89BF-C786-41B6-AB6D-DA0647CEB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7E3D-03C0-4160-82EB-6538F479DC8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D52D-008A-4CDC-8B20-ADDB9194C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3932-8BB4-4501-A432-AC8629292FF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27E8-1499-4EFB-A158-5DF62D61C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67E6-4EDD-4DEF-9F70-500EAD48268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02FD-E4A7-40C2-911F-1EB18FC29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F29E-2CFB-44AC-B206-FE69F85A2A6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46A9-DEF9-41D1-ADCE-819FABEB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F485-7245-4AB3-9CFB-0247A1CBB9C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DD1A-587D-43BA-B1AC-022A37D45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2588-7A13-4E7F-A748-C7850B1FA80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329F-5A87-4663-B70E-559C56B18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F372-1C99-46FA-8FDC-10F2855BCFC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8132-D6FB-44EC-ADEE-680C9CF97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329C-3409-4AEA-A71C-D1EC562E279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0331-A957-4016-8C7A-66CFC040A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47BE3-E988-4CCC-8FE8-FFA5155CFD2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823D4E-111D-4532-A2EE-1435E82FF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6829/2449448.23/0_10b27f_d5079a0f_orig" TargetMode="External"/><Relationship Id="rId2" Type="http://schemas.openxmlformats.org/officeDocument/2006/relationships/hyperlink" Target="https://img-fotki.yandex.ru/get/4124/132005175.29/0_88b37_3784ffc8_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61747/343420924.57c/0_1341ab_ecff6b0a_orig" TargetMode="External"/><Relationship Id="rId5" Type="http://schemas.openxmlformats.org/officeDocument/2006/relationships/hyperlink" Target="https://avatanplus.com/files/resources/mid/5931beebed38615c6a51c9c4.png" TargetMode="External"/><Relationship Id="rId4" Type="http://schemas.openxmlformats.org/officeDocument/2006/relationships/hyperlink" Target="https://img-fotki.yandex.ru/get/53145/134091466.3c5/0_150aaa_d2397af6_ori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tionary.org/wiki/%D0%BA%D0%B0%D1%84%D0%B5%D0%BB%D1%8C" TargetMode="External"/><Relationship Id="rId13" Type="http://schemas.openxmlformats.org/officeDocument/2006/relationships/hyperlink" Target="https://ru.wiktionary.org/wiki/%D0%BF%D0%B0%D1%80%D0%B8%D0%BA%D0%BC%D0%B0%D1%85%D0%B5%D1%80" TargetMode="External"/><Relationship Id="rId18" Type="http://schemas.openxmlformats.org/officeDocument/2006/relationships/hyperlink" Target="https://ru.wiktionary.org/wiki/%D1%81%D1%82%D1%83%D0%BB" TargetMode="External"/><Relationship Id="rId26" Type="http://schemas.openxmlformats.org/officeDocument/2006/relationships/hyperlink" Target="https://ru.wiktionary.org/wiki/%D1%88%D0%BD%D0%B8%D1%86%D0%B5%D0%BB%D1%8C" TargetMode="External"/><Relationship Id="rId3" Type="http://schemas.openxmlformats.org/officeDocument/2006/relationships/hyperlink" Target="https://ru.wiktionary.org/wiki/%D0%B2%D0%B0%D1%84%D0%BB%D1%8F" TargetMode="External"/><Relationship Id="rId21" Type="http://schemas.openxmlformats.org/officeDocument/2006/relationships/hyperlink" Target="https://ru.wiktionary.org/wiki/%D1%84%D0%B5%D0%B9%D0%B5%D1%80%D0%B2%D0%B5%D1%80%D0%BA" TargetMode="External"/><Relationship Id="rId7" Type="http://schemas.openxmlformats.org/officeDocument/2006/relationships/hyperlink" Target="https://ru.wiktionary.org/wiki/%D0%B4%D1%83%D1%80%D1%88%D0%BB%D0%B0%D0%B3" TargetMode="External"/><Relationship Id="rId12" Type="http://schemas.openxmlformats.org/officeDocument/2006/relationships/hyperlink" Target="https://ru.wiktionary.org/wiki/%D0%BC%D1%8E%D1%81%D0%BB%D0%B8" TargetMode="External"/><Relationship Id="rId17" Type="http://schemas.openxmlformats.org/officeDocument/2006/relationships/hyperlink" Target="https://ru.wiktionary.org/wiki/%D1%81%D0%BB%D0%B5%D1%81%D0%B0%D1%80%D1%8C" TargetMode="External"/><Relationship Id="rId25" Type="http://schemas.openxmlformats.org/officeDocument/2006/relationships/hyperlink" Target="https://ru.wiktionary.org/wiki/%D1%88%D0%BB%D0%B0%D0%BD%D0%B3" TargetMode="External"/><Relationship Id="rId2" Type="http://schemas.openxmlformats.org/officeDocument/2006/relationships/hyperlink" Target="https://ru.wiktionary.org/wiki/%D0%B1%D1%83%D1%85%D0%B3%D0%B0%D0%BB%D1%82%D0%B5%D1%80" TargetMode="External"/><Relationship Id="rId16" Type="http://schemas.openxmlformats.org/officeDocument/2006/relationships/hyperlink" Target="https://ru.wiktionary.org/wiki/%D1%80%D1%8E%D0%BA%D0%B7%D0%B0%D0%BA" TargetMode="External"/><Relationship Id="rId20" Type="http://schemas.openxmlformats.org/officeDocument/2006/relationships/hyperlink" Target="https://ru.wiktionary.org/wiki/%D1%82%D1%83%D1%84%D0%BB%D0%B8" TargetMode="External"/><Relationship Id="rId29" Type="http://schemas.openxmlformats.org/officeDocument/2006/relationships/hyperlink" Target="https://ru.wiktionary.org/wiki/%D1%88%D1%83%D1%80%D1%83%D0%B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tionary.org/wiki/%D0%B3%D1%80%D1%83%D0%BD%D1%82" TargetMode="External"/><Relationship Id="rId11" Type="http://schemas.openxmlformats.org/officeDocument/2006/relationships/hyperlink" Target="https://ru.wiktionary.org/wiki/%D0%BC%D0%B0%D1%80%D1%88%D1%80%D1%83%D1%82" TargetMode="External"/><Relationship Id="rId24" Type="http://schemas.openxmlformats.org/officeDocument/2006/relationships/hyperlink" Target="https://ru.wiktionary.org/wiki/%D1%88%D0%BB%D0%B0%D0%B3%D0%B1%D0%B0%D1%83%D0%BC" TargetMode="External"/><Relationship Id="rId5" Type="http://schemas.openxmlformats.org/officeDocument/2006/relationships/hyperlink" Target="https://ru.wiktionary.org/wiki/%D0%B3%D0%B0%D0%BB%D1%81%D1%82%D1%83%D0%BA" TargetMode="External"/><Relationship Id="rId15" Type="http://schemas.openxmlformats.org/officeDocument/2006/relationships/hyperlink" Target="https://ru.wiktionary.org/wiki/%D1%80%D0%B5%D0%B9%D1%82%D1%83%D0%B7%D1%8B" TargetMode="External"/><Relationship Id="rId23" Type="http://schemas.openxmlformats.org/officeDocument/2006/relationships/hyperlink" Target="https://ru.wiktionary.org/wiki/%D1%86%D0%B8%D1%80%D0%BA%D1%83%D0%BB%D1%8F%D1%80" TargetMode="External"/><Relationship Id="rId28" Type="http://schemas.openxmlformats.org/officeDocument/2006/relationships/hyperlink" Target="https://ru.wiktionary.org/wiki/%D1%88%D1%80%D0%B8%D1%84%D1%82" TargetMode="External"/><Relationship Id="rId10" Type="http://schemas.openxmlformats.org/officeDocument/2006/relationships/hyperlink" Target="https://ru.wiktionary.org/wiki/%D0%BA%D1%83%D1%80%D0%BE%D1%80%D1%82" TargetMode="External"/><Relationship Id="rId19" Type="http://schemas.openxmlformats.org/officeDocument/2006/relationships/hyperlink" Target="https://ru.wiktionary.org/wiki/%D1%82%D0%B0%D0%BA%D1%81%D0%B0" TargetMode="External"/><Relationship Id="rId4" Type="http://schemas.openxmlformats.org/officeDocument/2006/relationships/hyperlink" Target="https://ru.wiktionary.org/wiki/%D0%B2%D0%B0%D0%B3%D0%BE%D0%BD" TargetMode="External"/><Relationship Id="rId9" Type="http://schemas.openxmlformats.org/officeDocument/2006/relationships/hyperlink" Target="https://ru.wiktionary.org/wiki/%D0%BA%D0%BD%D0%BE%D0%BF%D0%BA%D0%B0" TargetMode="External"/><Relationship Id="rId14" Type="http://schemas.openxmlformats.org/officeDocument/2006/relationships/hyperlink" Target="https://ru.wiktionary.org/wiki/%D0%BF%D0%BE%D1%87%D1%82%D0%B0%D0%BC%D1%82" TargetMode="External"/><Relationship Id="rId22" Type="http://schemas.openxmlformats.org/officeDocument/2006/relationships/hyperlink" Target="https://ru.wiktionary.org/wiki/%D1%86%D0%B8%D1%84%D0%B5%D1%80%D0%B1%D0%BB%D0%B0%D1%82" TargetMode="External"/><Relationship Id="rId27" Type="http://schemas.openxmlformats.org/officeDocument/2006/relationships/hyperlink" Target="https://ru.wiktionary.org/wiki/%D1%88%D0%BF%D1%80%D0%B8%D1%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72723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4" descr="10157554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189071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:\Таня\лексика моя\заимствованные\0_233c7_9ad55208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49080"/>
            <a:ext cx="3500462" cy="2428892"/>
          </a:xfrm>
          <a:prstGeom prst="rect">
            <a:avLst/>
          </a:prstGeom>
          <a:noFill/>
        </p:spPr>
      </p:pic>
      <p:pic>
        <p:nvPicPr>
          <p:cNvPr id="77827" name="Picture 3" descr="D:\Таня\лексика моя\заимствованные\image_glZ0f12t0O7Qkn2jDu4uY0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702172" cy="25717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Англия</a:t>
            </a:r>
            <a:endParaRPr lang="ru-RU" sz="7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sz="4000" dirty="0" smtClean="0"/>
              <a:t>Джинсы, </a:t>
            </a:r>
            <a:r>
              <a:rPr lang="ru-RU" sz="4000" dirty="0" smtClean="0"/>
              <a:t>леггинсы</a:t>
            </a:r>
            <a:r>
              <a:rPr lang="ru-RU" sz="4000" dirty="0" smtClean="0"/>
              <a:t>, свитер, смокинг, </a:t>
            </a:r>
            <a:r>
              <a:rPr lang="ru-RU" sz="4000" dirty="0" smtClean="0"/>
              <a:t>шорты, рекорд, чемпион, футбол, стадион, медаль, джем, чипсы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114932" cy="73261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600" b="1" i="1" spc="150" dirty="0" smtClean="0">
                <a:ln w="11430"/>
                <a:latin typeface="Bookman Old Style" pitchFamily="18" charset="0"/>
              </a:rPr>
              <a:t>Франция</a:t>
            </a:r>
            <a:endParaRPr lang="ru-RU" sz="6600" b="1" i="1" spc="150" dirty="0">
              <a:ln w="11430"/>
              <a:latin typeface="Bookman Old Style" pitchFamily="18" charset="0"/>
            </a:endParaRPr>
          </a:p>
        </p:txBody>
      </p:sp>
      <p:pic>
        <p:nvPicPr>
          <p:cNvPr id="6146" name="Picture 2" descr="D:\Таня\лексика моя\заимствованные\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13" y="1285860"/>
            <a:ext cx="8722105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4651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r>
              <a:rPr lang="ru-RU" dirty="0" smtClean="0"/>
              <a:t>абажур , абрикос , авиация , автобус , автомат, автомобиль, автор, агроном, адрес , акварель , актёр, актриса , аллея , ансамбль , асфальт, ателье 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Балет, балкон, бандероль, бассейн, батон, бензин , безе, берет, бигуди, </a:t>
            </a:r>
            <a:r>
              <a:rPr lang="ru-RU" dirty="0" smtClean="0"/>
              <a:t>бижутерия,</a:t>
            </a:r>
          </a:p>
          <a:p>
            <a:r>
              <a:rPr lang="ru-RU" dirty="0" smtClean="0"/>
              <a:t>         ботинки, бриллиант, винегрет, галоши, </a:t>
            </a:r>
            <a:r>
              <a:rPr lang="ru-RU" dirty="0" smtClean="0"/>
              <a:t>                  </a:t>
            </a:r>
          </a:p>
          <a:p>
            <a:r>
              <a:rPr lang="ru-RU" dirty="0" smtClean="0"/>
              <a:t>          гараж, гастроном, дежурный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6837"/>
            <a:ext cx="84296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09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809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интересно</a:t>
            </a:r>
            <a:r>
              <a:rPr kumimoji="0" lang="ru-RU" sz="4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809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809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Почти все слова русского языка, начинающиеся с буквы «а», — заимствованные. Существительных русского происхождения на «а» в современной речи очень мало 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это 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«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азбука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авось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04137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7" name="Объект 4"/>
          <p:cNvSpPr>
            <a:spLocks noGrp="1"/>
          </p:cNvSpPr>
          <p:nvPr>
            <p:ph idx="1"/>
          </p:nvPr>
        </p:nvSpPr>
        <p:spPr>
          <a:xfrm>
            <a:off x="684213" y="1484313"/>
            <a:ext cx="7704137" cy="46085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4813"/>
            <a:ext cx="6985000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1359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3534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924175"/>
            <a:ext cx="84248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61214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00338" y="3860800"/>
            <a:ext cx="431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велосипед (француз.)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79838" y="4365625"/>
            <a:ext cx="3941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ракетка (француз.)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24575" y="4652963"/>
            <a:ext cx="2982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шорты (англ.)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49788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84978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331913" y="4221163"/>
            <a:ext cx="5991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приставка, корень, окончание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6789" t="26367" r="40044" b="30827"/>
          <a:stretch>
            <a:fillRect/>
          </a:stretch>
        </p:blipFill>
        <p:spPr bwMode="auto">
          <a:xfrm>
            <a:off x="468313" y="333375"/>
            <a:ext cx="813593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39750" y="1773238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синонимы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771775" y="2492375"/>
            <a:ext cx="2224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антонимы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148263" y="3213100"/>
            <a:ext cx="1941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омонимы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843213" y="4797425"/>
            <a:ext cx="2587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(греческого)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41277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ЗАИМСТВОВАТЬ</a:t>
            </a:r>
            <a:endParaRPr lang="ru-RU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92494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ВЗЯТЬ (БРАТЬ)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92494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ПЕРЕНЯТЬ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443711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УСВОИТЬ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16789" t="69862" r="40044" b="15559"/>
          <a:stretch>
            <a:fillRect/>
          </a:stretch>
        </p:blipFill>
        <p:spPr bwMode="auto">
          <a:xfrm>
            <a:off x="395288" y="476250"/>
            <a:ext cx="83534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619250" y="2133600"/>
            <a:ext cx="6944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863D"/>
                </a:solidFill>
              </a:rPr>
              <a:t>кофе, какао, какаду, кашне, шоссе,</a:t>
            </a:r>
          </a:p>
          <a:p>
            <a:r>
              <a:rPr lang="ru-RU" i="1" dirty="0">
                <a:solidFill>
                  <a:srgbClr val="00863D"/>
                </a:solidFill>
              </a:rPr>
              <a:t>пальто, кино, кафе</a:t>
            </a:r>
            <a:r>
              <a:rPr lang="ru-RU" i="1" dirty="0" smtClean="0">
                <a:solidFill>
                  <a:srgbClr val="00863D"/>
                </a:solidFill>
              </a:rPr>
              <a:t>, меню </a:t>
            </a:r>
            <a:r>
              <a:rPr lang="ru-RU" i="1" dirty="0">
                <a:solidFill>
                  <a:srgbClr val="00863D"/>
                </a:solidFill>
              </a:rPr>
              <a:t>и др.</a:t>
            </a:r>
          </a:p>
          <a:p>
            <a:endParaRPr lang="ru-RU" i="1" dirty="0">
              <a:solidFill>
                <a:srgbClr val="0086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Прямоугольник 2"/>
          <p:cNvSpPr>
            <a:spLocks noChangeArrowheads="1"/>
          </p:cNvSpPr>
          <p:nvPr/>
        </p:nvSpPr>
        <p:spPr bwMode="auto">
          <a:xfrm>
            <a:off x="928687" y="1268760"/>
            <a:ext cx="8215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</a:rPr>
              <a:t>На коробку я похож,</a:t>
            </a:r>
            <a:br>
              <a:rPr lang="ru-RU" dirty="0">
                <a:latin typeface="Verdana" pitchFamily="34" charset="0"/>
              </a:rPr>
            </a:br>
            <a:r>
              <a:rPr lang="ru-RU" dirty="0">
                <a:latin typeface="Verdana" pitchFamily="34" charset="0"/>
              </a:rPr>
              <a:t>Ручки ты в меня кладешь.</a:t>
            </a:r>
            <a:br>
              <a:rPr lang="ru-RU" dirty="0">
                <a:latin typeface="Verdana" pitchFamily="34" charset="0"/>
              </a:rPr>
            </a:br>
            <a:r>
              <a:rPr lang="ru-RU" dirty="0">
                <a:latin typeface="Verdana" pitchFamily="34" charset="0"/>
              </a:rPr>
              <a:t>Школьник, ты меня узнал?</a:t>
            </a:r>
            <a:br>
              <a:rPr lang="ru-RU" dirty="0">
                <a:latin typeface="Verdana" pitchFamily="34" charset="0"/>
              </a:rPr>
            </a:br>
            <a:r>
              <a:rPr lang="ru-RU" dirty="0">
                <a:latin typeface="Verdana" pitchFamily="34" charset="0"/>
              </a:rPr>
              <a:t>Ну, конечно, я -…</a:t>
            </a:r>
          </a:p>
        </p:txBody>
      </p:sp>
      <p:pic>
        <p:nvPicPr>
          <p:cNvPr id="16386" name="Picture 2" descr="Пенал школьный PencilDenzel, 6 х 24 х 11 см, карман для расписания, съемное отделение для карандашей, полиэстер, зеленый, COOC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8527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87675" y="4076700"/>
            <a:ext cx="1316038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863D"/>
                </a:solidFill>
              </a:rPr>
              <a:t>пенал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H="1">
            <a:off x="3851275" y="4005263"/>
            <a:ext cx="21590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" grpId="0" animBg="1"/>
      <p:bldP spid="143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8313" y="1484313"/>
            <a:ext cx="58308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Что за друг такой ­железный, </a:t>
            </a:r>
          </a:p>
          <a:p>
            <a:pPr algn="ctr"/>
            <a:r>
              <a:rPr lang="ru-RU"/>
              <a:t>Интересный и полезный? </a:t>
            </a:r>
            <a:br>
              <a:rPr lang="ru-RU"/>
            </a:br>
            <a:r>
              <a:rPr lang="ru-RU"/>
              <a:t>Дома скучно, нет уюта, </a:t>
            </a:r>
            <a:br>
              <a:rPr lang="ru-RU"/>
            </a:br>
            <a:r>
              <a:rPr lang="ru-RU"/>
              <a:t>Если выключен…</a:t>
            </a:r>
          </a:p>
        </p:txBody>
      </p:sp>
      <p:pic>
        <p:nvPicPr>
          <p:cNvPr id="26631" name="Picture 7" descr="skupajem-v-barnaule-neispravnyje-kompjutery-noutbuki-zhk-monitor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89363"/>
            <a:ext cx="3959225" cy="2552700"/>
          </a:xfrm>
          <a:prstGeom prst="rect">
            <a:avLst/>
          </a:prstGeom>
          <a:noFill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/>
          <a:srcRect l="7753" t="68034" r="51730" b="7004"/>
          <a:stretch>
            <a:fillRect/>
          </a:stretch>
        </p:blipFill>
        <p:spPr bwMode="auto">
          <a:xfrm>
            <a:off x="2771775" y="476250"/>
            <a:ext cx="41767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1979613" y="6021388"/>
            <a:ext cx="6877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На момент создания шаблона все ссылки являются активными</a:t>
            </a:r>
            <a:r>
              <a:rPr lang="ru-RU" sz="1600">
                <a:latin typeface="Times New Roman" pitchFamily="18" charset="0"/>
              </a:rPr>
              <a:t>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1675" y="333375"/>
            <a:ext cx="28209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Интернет – ресурсы</a:t>
            </a:r>
            <a:endParaRPr lang="ru-RU" sz="2400" i="1" dirty="0">
              <a:latin typeface="+mn-lt"/>
              <a:cs typeface="+mn-cs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95288" y="909638"/>
            <a:ext cx="82804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i="1">
                <a:latin typeface="Times New Roman" pitchFamily="18" charset="0"/>
              </a:rPr>
              <a:t>Фон для создания рамки: </a:t>
            </a:r>
          </a:p>
          <a:p>
            <a:pPr>
              <a:spcAft>
                <a:spcPts val="300"/>
              </a:spcAft>
            </a:pPr>
            <a:r>
              <a:rPr lang="en-US" sz="1600" i="1">
                <a:latin typeface="Times New Roman" pitchFamily="18" charset="0"/>
                <a:hlinkClick r:id="rId2"/>
              </a:rPr>
              <a:t>https://img-fotki.yandex.ru/get/4124/132005175.29/0_88b37_3784ffc8_S</a:t>
            </a:r>
            <a:endParaRPr lang="ru-RU" sz="1600" i="1">
              <a:latin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600" b="1" i="1">
                <a:latin typeface="Times New Roman" pitchFamily="18" charset="0"/>
              </a:rPr>
              <a:t>Свиток с пером:</a:t>
            </a:r>
          </a:p>
          <a:p>
            <a:pPr>
              <a:spcAft>
                <a:spcPts val="300"/>
              </a:spcAft>
            </a:pPr>
            <a:r>
              <a:rPr lang="en-US" sz="1600" i="1">
                <a:latin typeface="Times New Roman" pitchFamily="18" charset="0"/>
                <a:hlinkClick r:id="rId3"/>
              </a:rPr>
              <a:t>https://img-fotki.yandex.ru/get/6829/2449448.23/0_10b27f_d5079a0f_orig</a:t>
            </a:r>
            <a:r>
              <a:rPr lang="ru-RU" sz="1600" i="1">
                <a:latin typeface="Times New Roman" pitchFamily="18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1600" b="1" i="1">
                <a:latin typeface="Times New Roman" pitchFamily="18" charset="0"/>
              </a:rPr>
              <a:t>Декоративные линии:</a:t>
            </a:r>
          </a:p>
          <a:p>
            <a:pPr>
              <a:spcAft>
                <a:spcPts val="300"/>
              </a:spcAft>
            </a:pPr>
            <a:r>
              <a:rPr lang="en-US" sz="1600" i="1">
                <a:latin typeface="Times New Roman" pitchFamily="18" charset="0"/>
                <a:hlinkClick r:id="rId4"/>
              </a:rPr>
              <a:t>https://img-fotki.yandex.ru/get/53145/134091466.3c5/0_150aaa_d2397af6_orig</a:t>
            </a:r>
            <a:r>
              <a:rPr lang="ru-RU" sz="1600" i="1">
                <a:latin typeface="Times New Roman" pitchFamily="18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1600" b="1" i="1">
                <a:latin typeface="Times New Roman" pitchFamily="18" charset="0"/>
              </a:rPr>
              <a:t>Бабочки: </a:t>
            </a:r>
          </a:p>
          <a:p>
            <a:pPr>
              <a:spcAft>
                <a:spcPts val="300"/>
              </a:spcAft>
            </a:pPr>
            <a:r>
              <a:rPr lang="en-US" sz="1600" i="1">
                <a:latin typeface="Times New Roman" pitchFamily="18" charset="0"/>
                <a:hlinkClick r:id="rId5"/>
              </a:rPr>
              <a:t>https://avatanplus.com/files/resources/mid/5931beebed38615c6a51c9c4.png</a:t>
            </a:r>
            <a:r>
              <a:rPr lang="ru-RU" sz="1600" i="1">
                <a:latin typeface="Times New Roman" pitchFamily="18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1600" b="1" i="1">
                <a:latin typeface="Times New Roman" pitchFamily="18" charset="0"/>
              </a:rPr>
              <a:t>Декор:</a:t>
            </a:r>
          </a:p>
          <a:p>
            <a:pPr>
              <a:spcAft>
                <a:spcPts val="300"/>
              </a:spcAft>
            </a:pPr>
            <a:r>
              <a:rPr lang="en-US" sz="1600" i="1">
                <a:latin typeface="Times New Roman" pitchFamily="18" charset="0"/>
                <a:hlinkClick r:id="rId6"/>
              </a:rPr>
              <a:t>https://img-fotki.yandex.ru/get/61747/343420924.57c/0_1341ab_ecff6b0a_orig</a:t>
            </a:r>
            <a:r>
              <a:rPr lang="ru-RU" sz="1600" i="1">
                <a:latin typeface="Times New Roman" pitchFamily="18" charset="0"/>
              </a:rPr>
              <a:t> 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116013" y="4046538"/>
            <a:ext cx="7559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i="1">
                <a:latin typeface="Times New Roman" pitchFamily="18" charset="0"/>
              </a:rPr>
              <a:t>Все элементы, отличающиеся по цвету от оригинала, обработаны в программе  </a:t>
            </a:r>
            <a:r>
              <a:rPr lang="en-US" sz="1600" b="1" i="1">
                <a:latin typeface="Times New Roman" pitchFamily="18" charset="0"/>
              </a:rPr>
              <a:t>Adobe Photoshop</a:t>
            </a:r>
            <a:r>
              <a:rPr lang="ru-RU" sz="1600" b="1" i="1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ИСКОННЫЕ</a:t>
            </a:r>
            <a:endParaRPr lang="ru-RU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500306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СЛОВА СУЩЕСТВОВАВШИЕ </a:t>
            </a:r>
            <a:r>
              <a:rPr lang="ru-RU" sz="3600" b="1" i="1" dirty="0" smtClean="0"/>
              <a:t>С</a:t>
            </a:r>
            <a:endParaRPr lang="ru-RU" sz="3600" b="1" i="1" dirty="0" smtClean="0"/>
          </a:p>
          <a:p>
            <a:pPr algn="ctr"/>
            <a:endParaRPr lang="ru-RU" sz="3600" b="1" i="1" dirty="0" smtClean="0"/>
          </a:p>
          <a:p>
            <a:pPr algn="ctr"/>
            <a:r>
              <a:rPr lang="ru-RU" sz="3600" b="1" i="1" dirty="0" smtClean="0"/>
              <a:t> НЕЗАПАМЯТНЫХ,  ДРЕВНИХ </a:t>
            </a:r>
          </a:p>
          <a:p>
            <a:pPr algn="ctr"/>
            <a:endParaRPr lang="ru-RU" sz="3600" b="1" i="1" dirty="0" smtClean="0"/>
          </a:p>
          <a:p>
            <a:pPr algn="ctr"/>
            <a:r>
              <a:rPr lang="ru-RU" sz="3600" b="1" i="1" dirty="0" smtClean="0"/>
              <a:t>ВРЕМЁН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3" name="Объект 4"/>
          <p:cNvSpPr>
            <a:spLocks noGrp="1"/>
          </p:cNvSpPr>
          <p:nvPr>
            <p:ph idx="1"/>
          </p:nvPr>
        </p:nvSpPr>
        <p:spPr>
          <a:xfrm>
            <a:off x="431800" y="1268413"/>
            <a:ext cx="8280400" cy="4968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8353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0625281">
            <a:off x="-214879" y="1267499"/>
            <a:ext cx="4309079" cy="139903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Германия</a:t>
            </a:r>
            <a:endParaRPr lang="ru-RU" sz="5400" b="1" dirty="0">
              <a:ln/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4290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/>
          <a:lstStyle/>
          <a:p>
            <a:r>
              <a:rPr lang="ru-RU" dirty="0" smtClean="0"/>
              <a:t>Абзац - </a:t>
            </a:r>
            <a:r>
              <a:rPr lang="ru-RU" dirty="0" smtClean="0"/>
              <a:t>отступ </a:t>
            </a:r>
            <a:r>
              <a:rPr lang="ru-RU" dirty="0" smtClean="0"/>
              <a:t>вправо в начале первой строки </a:t>
            </a:r>
            <a:r>
              <a:rPr lang="ru-RU" dirty="0" smtClean="0"/>
              <a:t>какой-либо  текста</a:t>
            </a:r>
          </a:p>
          <a:p>
            <a:r>
              <a:rPr lang="ru-RU" dirty="0" smtClean="0"/>
              <a:t>Аншлаг - </a:t>
            </a:r>
            <a:r>
              <a:rPr lang="ru-RU" dirty="0" smtClean="0"/>
              <a:t>объявление </a:t>
            </a:r>
            <a:r>
              <a:rPr lang="ru-RU" dirty="0" smtClean="0"/>
              <a:t>о том, что все билеты — на спектакль, концерт, лекцию и т. п. — проданы </a:t>
            </a:r>
            <a:endParaRPr lang="ru-RU" dirty="0" smtClean="0"/>
          </a:p>
          <a:p>
            <a:r>
              <a:rPr lang="ru-RU" dirty="0" smtClean="0"/>
              <a:t>Бутерброд - </a:t>
            </a:r>
            <a:r>
              <a:rPr lang="ru-RU" dirty="0" smtClean="0"/>
              <a:t>закуска</a:t>
            </a:r>
            <a:r>
              <a:rPr lang="ru-RU" dirty="0" smtClean="0"/>
              <a:t>, представляющая собой ломтик хлеба, как правило, смазанный маслом, на который уложен сыр, колбаса или другие </a:t>
            </a:r>
            <a:r>
              <a:rPr lang="ru-RU" dirty="0" smtClean="0"/>
              <a:t>продукты</a:t>
            </a:r>
            <a:endParaRPr lang="ru-RU" dirty="0" smtClean="0"/>
          </a:p>
          <a:p>
            <a:r>
              <a:rPr lang="ru-RU" dirty="0" smtClean="0"/>
              <a:t>         Ванна - </a:t>
            </a:r>
            <a:r>
              <a:rPr lang="ru-RU" dirty="0" smtClean="0"/>
              <a:t>резервуар </a:t>
            </a:r>
            <a:r>
              <a:rPr lang="ru-RU" dirty="0" smtClean="0"/>
              <a:t>для купания или принятия медицинских процедур.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dirty="0" smtClean="0">
                <a:hlinkClick r:id="rId2" tooltip="бухгалтер"/>
              </a:rPr>
              <a:t>Бухгалтер</a:t>
            </a:r>
            <a:r>
              <a:rPr lang="ru-RU" dirty="0" smtClean="0"/>
              <a:t>, </a:t>
            </a:r>
            <a:r>
              <a:rPr lang="ru-RU" dirty="0" smtClean="0">
                <a:hlinkClick r:id="rId3" tooltip="вафля"/>
              </a:rPr>
              <a:t>вафля</a:t>
            </a:r>
            <a:r>
              <a:rPr lang="ru-RU" dirty="0" smtClean="0"/>
              <a:t>, </a:t>
            </a:r>
            <a:r>
              <a:rPr lang="ru-RU" dirty="0" smtClean="0">
                <a:hlinkClick r:id="rId4" tooltip="вагон"/>
              </a:rPr>
              <a:t>вагон</a:t>
            </a:r>
            <a:r>
              <a:rPr lang="ru-RU" dirty="0" smtClean="0"/>
              <a:t>, </a:t>
            </a:r>
            <a:r>
              <a:rPr lang="ru-RU" dirty="0" smtClean="0">
                <a:hlinkClick r:id="rId5" tooltip="галстук"/>
              </a:rPr>
              <a:t>галстук</a:t>
            </a:r>
            <a:r>
              <a:rPr lang="ru-RU" dirty="0" smtClean="0"/>
              <a:t>, </a:t>
            </a:r>
            <a:r>
              <a:rPr lang="ru-RU" dirty="0" smtClean="0">
                <a:hlinkClick r:id="rId6" tooltip="грунт"/>
              </a:rPr>
              <a:t>грунт</a:t>
            </a:r>
            <a:r>
              <a:rPr lang="ru-RU" dirty="0" smtClean="0"/>
              <a:t>,</a:t>
            </a:r>
          </a:p>
          <a:p>
            <a:r>
              <a:rPr lang="ru-RU" dirty="0" smtClean="0">
                <a:hlinkClick r:id="rId7" tooltip="дуршлаг"/>
              </a:rPr>
              <a:t>Дуршлаг</a:t>
            </a:r>
            <a:r>
              <a:rPr lang="ru-RU" dirty="0" smtClean="0"/>
              <a:t>, </a:t>
            </a:r>
            <a:r>
              <a:rPr lang="ru-RU" dirty="0" smtClean="0">
                <a:hlinkClick r:id="rId8" tooltip="кафель"/>
              </a:rPr>
              <a:t>кафель</a:t>
            </a:r>
            <a:r>
              <a:rPr lang="ru-RU" dirty="0" smtClean="0"/>
              <a:t>, </a:t>
            </a:r>
            <a:r>
              <a:rPr lang="ru-RU" dirty="0" smtClean="0">
                <a:hlinkClick r:id="rId9" tooltip="кнопка"/>
              </a:rPr>
              <a:t>кнопка</a:t>
            </a:r>
            <a:r>
              <a:rPr lang="ru-RU" dirty="0" smtClean="0"/>
              <a:t>, </a:t>
            </a:r>
            <a:r>
              <a:rPr lang="ru-RU" dirty="0" smtClean="0">
                <a:hlinkClick r:id="rId10" tooltip="курорт"/>
              </a:rPr>
              <a:t>курорт</a:t>
            </a:r>
            <a:r>
              <a:rPr lang="ru-RU" dirty="0" smtClean="0"/>
              <a:t>, </a:t>
            </a:r>
            <a:r>
              <a:rPr lang="ru-RU" dirty="0" smtClean="0">
                <a:hlinkClick r:id="rId11" tooltip="маршрут"/>
              </a:rPr>
              <a:t>маршрут</a:t>
            </a:r>
            <a:r>
              <a:rPr lang="ru-RU" dirty="0" smtClean="0"/>
              <a:t>,</a:t>
            </a:r>
          </a:p>
          <a:p>
            <a:r>
              <a:rPr lang="ru-RU" dirty="0" smtClean="0">
                <a:hlinkClick r:id="rId12" tooltip="мюсли"/>
              </a:rPr>
              <a:t>Мюсли</a:t>
            </a:r>
            <a:r>
              <a:rPr lang="ru-RU" dirty="0" smtClean="0"/>
              <a:t>, </a:t>
            </a:r>
            <a:r>
              <a:rPr lang="ru-RU" dirty="0" smtClean="0">
                <a:hlinkClick r:id="rId13" tooltip="парикмахер"/>
              </a:rPr>
              <a:t>парикмахер</a:t>
            </a:r>
            <a:r>
              <a:rPr lang="ru-RU" dirty="0" smtClean="0"/>
              <a:t>, </a:t>
            </a:r>
            <a:r>
              <a:rPr lang="ru-RU" dirty="0" smtClean="0">
                <a:hlinkClick r:id="rId14" tooltip="почтамт"/>
              </a:rPr>
              <a:t>почтамт</a:t>
            </a:r>
            <a:r>
              <a:rPr lang="ru-RU" dirty="0" smtClean="0"/>
              <a:t>, </a:t>
            </a:r>
            <a:r>
              <a:rPr lang="ru-RU" dirty="0" smtClean="0">
                <a:hlinkClick r:id="rId15" tooltip="рейтузы"/>
              </a:rPr>
              <a:t>рейтузы</a:t>
            </a:r>
            <a:r>
              <a:rPr lang="ru-RU" dirty="0" smtClean="0"/>
              <a:t>, </a:t>
            </a:r>
            <a:r>
              <a:rPr lang="ru-RU" dirty="0" smtClean="0">
                <a:hlinkClick r:id="rId16" tooltip="рюкзак"/>
              </a:rPr>
              <a:t>рюкзак</a:t>
            </a:r>
            <a:r>
              <a:rPr lang="ru-RU" dirty="0" smtClean="0"/>
              <a:t>, </a:t>
            </a:r>
            <a:r>
              <a:rPr lang="ru-RU" dirty="0" smtClean="0">
                <a:hlinkClick r:id="rId17" tooltip="слесарь"/>
              </a:rPr>
              <a:t>слесарь</a:t>
            </a:r>
            <a:r>
              <a:rPr lang="ru-RU" dirty="0" smtClean="0"/>
              <a:t>, </a:t>
            </a:r>
            <a:r>
              <a:rPr lang="ru-RU" dirty="0" smtClean="0">
                <a:hlinkClick r:id="rId18" tooltip="стул"/>
              </a:rPr>
              <a:t>стул</a:t>
            </a:r>
            <a:r>
              <a:rPr lang="ru-RU" dirty="0" smtClean="0"/>
              <a:t>, </a:t>
            </a:r>
            <a:r>
              <a:rPr lang="ru-RU" dirty="0" smtClean="0">
                <a:hlinkClick r:id="rId19" tooltip="такса"/>
              </a:rPr>
              <a:t>такса</a:t>
            </a:r>
            <a:r>
              <a:rPr lang="ru-RU" dirty="0" smtClean="0"/>
              <a:t>, </a:t>
            </a:r>
            <a:r>
              <a:rPr lang="ru-RU" dirty="0" smtClean="0">
                <a:hlinkClick r:id="rId20" tooltip="туфли"/>
              </a:rPr>
              <a:t>туфли</a:t>
            </a:r>
            <a:r>
              <a:rPr lang="ru-RU" dirty="0" smtClean="0"/>
              <a:t>, </a:t>
            </a:r>
            <a:r>
              <a:rPr lang="ru-RU" dirty="0" smtClean="0">
                <a:hlinkClick r:id="rId21" tooltip="фейерверк"/>
              </a:rPr>
              <a:t>фейерверк</a:t>
            </a:r>
            <a:r>
              <a:rPr lang="ru-RU" dirty="0" smtClean="0"/>
              <a:t>, </a:t>
            </a:r>
            <a:r>
              <a:rPr lang="ru-RU" dirty="0" smtClean="0">
                <a:hlinkClick r:id="rId22" tooltip="циферблат"/>
              </a:rPr>
              <a:t>циферблат</a:t>
            </a:r>
            <a:r>
              <a:rPr lang="ru-RU" dirty="0" smtClean="0"/>
              <a:t>, </a:t>
            </a:r>
            <a:r>
              <a:rPr lang="ru-RU" dirty="0" smtClean="0">
                <a:hlinkClick r:id="rId23" tooltip="циркуляр"/>
              </a:rPr>
              <a:t>циркуляр</a:t>
            </a:r>
            <a:r>
              <a:rPr lang="ru-RU" dirty="0" smtClean="0"/>
              <a:t>, </a:t>
            </a:r>
            <a:r>
              <a:rPr lang="ru-RU" dirty="0" smtClean="0">
                <a:hlinkClick r:id="rId24" tooltip="шлагбаум"/>
              </a:rPr>
              <a:t>шлагбаум</a:t>
            </a:r>
            <a:r>
              <a:rPr lang="ru-RU" dirty="0" smtClean="0"/>
              <a:t>, </a:t>
            </a:r>
          </a:p>
          <a:p>
            <a:r>
              <a:rPr lang="ru-RU" dirty="0" smtClean="0">
                <a:hlinkClick r:id="rId25" tooltip="шланг"/>
              </a:rPr>
              <a:t>Шланг</a:t>
            </a:r>
            <a:r>
              <a:rPr lang="ru-RU" dirty="0" smtClean="0"/>
              <a:t>, </a:t>
            </a:r>
            <a:r>
              <a:rPr lang="ru-RU" dirty="0" smtClean="0">
                <a:hlinkClick r:id="rId26" tooltip="шницель"/>
              </a:rPr>
              <a:t>шницель</a:t>
            </a:r>
            <a:r>
              <a:rPr lang="ru-RU" dirty="0" smtClean="0"/>
              <a:t>, </a:t>
            </a:r>
            <a:r>
              <a:rPr lang="ru-RU" dirty="0" smtClean="0">
                <a:hlinkClick r:id="rId27" tooltip="шприц"/>
              </a:rPr>
              <a:t>шприц</a:t>
            </a:r>
            <a:r>
              <a:rPr lang="ru-RU" dirty="0" smtClean="0"/>
              <a:t>, </a:t>
            </a:r>
            <a:r>
              <a:rPr lang="ru-RU" dirty="0" smtClean="0">
                <a:hlinkClick r:id="rId28" tooltip="шрифт"/>
              </a:rPr>
              <a:t>шрифт</a:t>
            </a:r>
            <a:r>
              <a:rPr lang="ru-RU" dirty="0" smtClean="0"/>
              <a:t>, </a:t>
            </a:r>
            <a:r>
              <a:rPr lang="ru-RU" dirty="0" smtClean="0">
                <a:hlinkClick r:id="rId29" tooltip="шуруп"/>
              </a:rPr>
              <a:t>шуруп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Таня\лексика моя\заимствованные\гре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pic>
        <p:nvPicPr>
          <p:cNvPr id="6" name="Picture 2" descr="D:\Таня\лексика моя\заимствованные\500px-Flag_of_Greec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177951"/>
            <a:ext cx="2643206" cy="14657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6016" y="764704"/>
            <a:ext cx="4186749" cy="101566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8000" b="1" dirty="0" smtClean="0">
                <a:ln w="50800"/>
              </a:rPr>
              <a:t>ГРЕЦИЯ</a:t>
            </a:r>
            <a:endParaRPr lang="ru-RU" sz="8000" b="1" dirty="0">
              <a:ln w="508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/>
          <a:lstStyle/>
          <a:p>
            <a:r>
              <a:rPr lang="ru-RU" dirty="0" smtClean="0"/>
              <a:t>Палата, блюдо, крест, хлеб (печеный), кровать, </a:t>
            </a:r>
            <a:r>
              <a:rPr lang="ru-RU" dirty="0" smtClean="0"/>
              <a:t>котёл</a:t>
            </a:r>
            <a:r>
              <a:rPr lang="ru-RU" dirty="0" smtClean="0"/>
              <a:t>, ангел, математика, философия, история, грамматика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известь, сахар, баня, скамья, тетрадь, фонарь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крокодил, буйвол, фасоль, кипарис, кедр, 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               свёкла, комедия</a:t>
            </a:r>
            <a:r>
              <a:rPr lang="ru-RU" dirty="0" smtClean="0"/>
              <a:t>, герой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392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Германия</vt:lpstr>
      <vt:lpstr>Слайд 6</vt:lpstr>
      <vt:lpstr>Слайд 7</vt:lpstr>
      <vt:lpstr>Слайд 8</vt:lpstr>
      <vt:lpstr>Слайд 9</vt:lpstr>
      <vt:lpstr>Англия</vt:lpstr>
      <vt:lpstr>Слайд 11</vt:lpstr>
      <vt:lpstr>Франция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User</cp:lastModifiedBy>
  <cp:revision>42</cp:revision>
  <dcterms:created xsi:type="dcterms:W3CDTF">2018-03-09T15:08:22Z</dcterms:created>
  <dcterms:modified xsi:type="dcterms:W3CDTF">2020-04-06T21:45:02Z</dcterms:modified>
</cp:coreProperties>
</file>