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1" r:id="rId3"/>
    <p:sldId id="257" r:id="rId4"/>
    <p:sldId id="259" r:id="rId5"/>
    <p:sldId id="260" r:id="rId6"/>
    <p:sldId id="266" r:id="rId7"/>
    <p:sldId id="263" r:id="rId8"/>
    <p:sldId id="264" r:id="rId9"/>
    <p:sldId id="265" r:id="rId10"/>
    <p:sldId id="267" r:id="rId11"/>
    <p:sldId id="262" r:id="rId12"/>
    <p:sldId id="268" r:id="rId13"/>
    <p:sldId id="272" r:id="rId14"/>
    <p:sldId id="269" r:id="rId15"/>
    <p:sldId id="270" r:id="rId16"/>
    <p:sldId id="271" r:id="rId17"/>
    <p:sldId id="273" r:id="rId18"/>
    <p:sldId id="275" r:id="rId19"/>
    <p:sldId id="278" r:id="rId20"/>
    <p:sldId id="279" r:id="rId21"/>
    <p:sldId id="280" r:id="rId22"/>
    <p:sldId id="281" r:id="rId23"/>
    <p:sldId id="274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71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D8E3-305C-458A-82B6-891A7B89515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F6AA-253F-4919-8F16-5155240329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D8E3-305C-458A-82B6-891A7B89515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F6AA-253F-4919-8F16-5155240329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D8E3-305C-458A-82B6-891A7B89515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F6AA-253F-4919-8F16-5155240329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D8E3-305C-458A-82B6-891A7B89515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F6AA-253F-4919-8F16-5155240329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D8E3-305C-458A-82B6-891A7B89515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F6AA-253F-4919-8F16-5155240329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D8E3-305C-458A-82B6-891A7B89515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F6AA-253F-4919-8F16-5155240329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D8E3-305C-458A-82B6-891A7B89515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F6AA-253F-4919-8F16-5155240329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D8E3-305C-458A-82B6-891A7B89515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F6AA-253F-4919-8F16-5155240329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D8E3-305C-458A-82B6-891A7B89515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F6AA-253F-4919-8F16-5155240329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D8E3-305C-458A-82B6-891A7B89515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F6AA-253F-4919-8F16-5155240329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D8E3-305C-458A-82B6-891A7B89515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F6AA-253F-4919-8F16-5155240329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3D8E3-305C-458A-82B6-891A7B89515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6F6AA-253F-4919-8F16-5155240329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Тетрадь – с. 21 </a:t>
            </a:r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84168" y="3645024"/>
            <a:ext cx="49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16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41490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4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740352" y="357301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8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812360" y="41490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8891564" cy="475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491880" y="19168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283968" y="32129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6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067944" y="465313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6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524328" y="16288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9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460432" y="314096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10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100392" y="465313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24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8" y="1676400"/>
            <a:ext cx="90773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22926"/>
            <a:ext cx="8950529" cy="514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835150" y="549275"/>
            <a:ext cx="5184775" cy="3597275"/>
            <a:chOff x="1791" y="1026"/>
            <a:chExt cx="2451" cy="2244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973" y="1253"/>
              <a:ext cx="1996" cy="1769"/>
              <a:chOff x="1973" y="1026"/>
              <a:chExt cx="1996" cy="1769"/>
            </a:xfrm>
          </p:grpSpPr>
          <p:sp>
            <p:nvSpPr>
              <p:cNvPr id="18448" name="AutoShape 4"/>
              <p:cNvSpPr>
                <a:spLocks noChangeArrowheads="1"/>
              </p:cNvSpPr>
              <p:nvPr/>
            </p:nvSpPr>
            <p:spPr bwMode="auto">
              <a:xfrm>
                <a:off x="1973" y="1026"/>
                <a:ext cx="1996" cy="1769"/>
              </a:xfrm>
              <a:prstGeom prst="cube">
                <a:avLst>
                  <a:gd name="adj" fmla="val 25000"/>
                </a:avLst>
              </a:prstGeom>
              <a:solidFill>
                <a:schemeClr val="accent1">
                  <a:alpha val="0"/>
                </a:scheme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49" name="Line 5"/>
              <p:cNvSpPr>
                <a:spLocks noChangeShapeType="1"/>
              </p:cNvSpPr>
              <p:nvPr/>
            </p:nvSpPr>
            <p:spPr bwMode="auto">
              <a:xfrm flipV="1">
                <a:off x="1973" y="2341"/>
                <a:ext cx="453" cy="4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0" name="Line 6"/>
              <p:cNvSpPr>
                <a:spLocks noChangeShapeType="1"/>
              </p:cNvSpPr>
              <p:nvPr/>
            </p:nvSpPr>
            <p:spPr bwMode="auto">
              <a:xfrm>
                <a:off x="2426" y="1026"/>
                <a:ext cx="0" cy="13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1" name="Line 7"/>
              <p:cNvSpPr>
                <a:spLocks noChangeShapeType="1"/>
              </p:cNvSpPr>
              <p:nvPr/>
            </p:nvSpPr>
            <p:spPr bwMode="auto">
              <a:xfrm>
                <a:off x="2426" y="2341"/>
                <a:ext cx="154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1791" y="1480"/>
              <a:ext cx="272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М</a:t>
              </a:r>
            </a:p>
          </p:txBody>
        </p:sp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2245" y="1026"/>
              <a:ext cx="408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N</a:t>
              </a:r>
              <a:endParaRPr lang="ru-RU" sz="2000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7179" name="Text Box 11"/>
            <p:cNvSpPr txBox="1">
              <a:spLocks noChangeArrowheads="1"/>
            </p:cNvSpPr>
            <p:nvPr/>
          </p:nvSpPr>
          <p:spPr bwMode="auto">
            <a:xfrm>
              <a:off x="3878" y="1026"/>
              <a:ext cx="317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E</a:t>
              </a:r>
              <a:endParaRPr lang="ru-RU" sz="2000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3379" y="1480"/>
              <a:ext cx="226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K</a:t>
              </a:r>
              <a:endParaRPr lang="ru-RU" sz="2000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7181" name="Text Box 13"/>
            <p:cNvSpPr txBox="1">
              <a:spLocks noChangeArrowheads="1"/>
            </p:cNvSpPr>
            <p:nvPr/>
          </p:nvSpPr>
          <p:spPr bwMode="auto">
            <a:xfrm>
              <a:off x="3969" y="2341"/>
              <a:ext cx="273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</a:t>
              </a:r>
              <a:endParaRPr lang="ru-RU" sz="2000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3515" y="2976"/>
              <a:ext cx="227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</a:t>
              </a:r>
              <a:endParaRPr lang="ru-RU" sz="2000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7183" name="Text Box 15"/>
            <p:cNvSpPr txBox="1">
              <a:spLocks noChangeArrowheads="1"/>
            </p:cNvSpPr>
            <p:nvPr/>
          </p:nvSpPr>
          <p:spPr bwMode="auto">
            <a:xfrm>
              <a:off x="1882" y="3022"/>
              <a:ext cx="273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</a:t>
              </a:r>
              <a:endParaRPr lang="ru-RU" sz="2000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7184" name="Text Box 16"/>
            <p:cNvSpPr txBox="1">
              <a:spLocks noChangeArrowheads="1"/>
            </p:cNvSpPr>
            <p:nvPr/>
          </p:nvSpPr>
          <p:spPr bwMode="auto">
            <a:xfrm>
              <a:off x="2426" y="2341"/>
              <a:ext cx="227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</a:t>
              </a:r>
              <a:endParaRPr lang="ru-RU" sz="2000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1042988" y="4365625"/>
            <a:ext cx="7416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Противоположные грани прямоугольного параллепипеда равны</a:t>
            </a:r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5724525" y="1628775"/>
            <a:ext cx="0" cy="2087563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 flipH="1">
            <a:off x="5724525" y="2997200"/>
            <a:ext cx="719138" cy="7207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2195513" y="3716338"/>
            <a:ext cx="3529012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6" grpId="0"/>
      <p:bldP spid="7201" grpId="0" animBg="1"/>
      <p:bldP spid="7202" grpId="0" animBg="1"/>
      <p:bldP spid="720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336607" cy="403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005064"/>
            <a:ext cx="1643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Решение: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437112"/>
            <a:ext cx="8748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Площадь основания (дна) коробки равна 5 ∙ 2 = 10 см². Значит, на основание можно поставить 10 кубиков.</a:t>
            </a:r>
          </a:p>
          <a:p>
            <a:r>
              <a:rPr lang="ru-RU" sz="2800" dirty="0" smtClean="0"/>
              <a:t> По высоте коробки можно выложить 3 таких слоя. </a:t>
            </a:r>
          </a:p>
          <a:p>
            <a:r>
              <a:rPr lang="ru-RU" sz="2800" dirty="0" smtClean="0"/>
              <a:t>Объём равен  (5 ∙ 2) ∙ 3 = 30 см³.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1947863"/>
            <a:ext cx="89630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748464" cy="301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95736" y="4509120"/>
            <a:ext cx="6048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 способ:</a:t>
            </a:r>
          </a:p>
          <a:p>
            <a:r>
              <a:rPr lang="ru-RU" sz="2800" dirty="0" smtClean="0"/>
              <a:t>Объём равен (3 ∙ 2) ∙ 2 = 12 дм³.</a:t>
            </a:r>
          </a:p>
          <a:p>
            <a:r>
              <a:rPr lang="ru-RU" sz="2800" dirty="0" smtClean="0"/>
              <a:t>2 способ: </a:t>
            </a:r>
          </a:p>
          <a:p>
            <a:r>
              <a:rPr lang="ru-RU" sz="2800" dirty="0" smtClean="0"/>
              <a:t>Объём равен (2 ∙ 2) ∙ 3 = 12 дм³.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789040"/>
            <a:ext cx="1852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Решение:</a:t>
            </a: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789040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r>
              <a:rPr lang="ru-RU" sz="2800" b="1" dirty="0" smtClean="0"/>
              <a:t> </a:t>
            </a:r>
            <a:r>
              <a:rPr lang="ru-RU" sz="2800" dirty="0" smtClean="0"/>
              <a:t>(3 ∙ 3) ∙ 5 = 45 кубиков можно положить в коробку.</a:t>
            </a:r>
          </a:p>
          <a:p>
            <a:r>
              <a:rPr lang="ru-RU" sz="2800" dirty="0" smtClean="0"/>
              <a:t>                                                                             </a:t>
            </a:r>
          </a:p>
          <a:p>
            <a:r>
              <a:rPr lang="ru-RU" sz="2800" dirty="0" smtClean="0"/>
              <a:t> Ответ: 45 кубиков.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420888"/>
            <a:ext cx="1852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Решение:</a:t>
            </a:r>
            <a:endParaRPr lang="ru-RU" sz="3200" dirty="0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8867915" cy="89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4365104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Объём равен (2 ∙ 4) ∙ 3 = 24дм³.   </a:t>
            </a:r>
          </a:p>
          <a:p>
            <a:r>
              <a:rPr lang="ru-RU" sz="3600" dirty="0" smtClean="0"/>
              <a:t>Ответ: 24 дм³.  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780928"/>
            <a:ext cx="1852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Решение:</a:t>
            </a: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Тетрадь – с.21</a:t>
            </a: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253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44208" y="292494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516216" y="350100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4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316416" y="292494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8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4050" y="985838"/>
            <a:ext cx="6242050" cy="3084512"/>
            <a:chOff x="1212" y="621"/>
            <a:chExt cx="3932" cy="1943"/>
          </a:xfrm>
        </p:grpSpPr>
        <p:sp>
          <p:nvSpPr>
            <p:cNvPr id="8197" name="AutoShape 3"/>
            <p:cNvSpPr>
              <a:spLocks noChangeArrowheads="1"/>
            </p:cNvSpPr>
            <p:nvPr/>
          </p:nvSpPr>
          <p:spPr bwMode="auto">
            <a:xfrm>
              <a:off x="1212" y="621"/>
              <a:ext cx="2929" cy="1445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CC"/>
                </a:solidFill>
              </a:endParaRPr>
            </a:p>
          </p:txBody>
        </p:sp>
        <p:sp>
          <p:nvSpPr>
            <p:cNvPr id="8198" name="Text Box 4"/>
            <p:cNvSpPr txBox="1">
              <a:spLocks noChangeArrowheads="1"/>
            </p:cNvSpPr>
            <p:nvPr/>
          </p:nvSpPr>
          <p:spPr bwMode="auto">
            <a:xfrm>
              <a:off x="1820" y="1979"/>
              <a:ext cx="1169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4400" b="1">
                  <a:solidFill>
                    <a:srgbClr val="0000CC"/>
                  </a:solidFill>
                  <a:latin typeface="Times New Roman" pitchFamily="18" charset="0"/>
                </a:rPr>
                <a:t>5 см</a:t>
              </a:r>
            </a:p>
          </p:txBody>
        </p:sp>
        <p:sp>
          <p:nvSpPr>
            <p:cNvPr id="8199" name="Text Box 5"/>
            <p:cNvSpPr txBox="1">
              <a:spLocks noChangeArrowheads="1"/>
            </p:cNvSpPr>
            <p:nvPr/>
          </p:nvSpPr>
          <p:spPr bwMode="auto">
            <a:xfrm>
              <a:off x="3975" y="881"/>
              <a:ext cx="1169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4400" b="1">
                  <a:solidFill>
                    <a:srgbClr val="0000CC"/>
                  </a:solidFill>
                  <a:latin typeface="Times New Roman" pitchFamily="18" charset="0"/>
                </a:rPr>
                <a:t>3 см</a:t>
              </a:r>
            </a:p>
          </p:txBody>
        </p:sp>
        <p:sp>
          <p:nvSpPr>
            <p:cNvPr id="8200" name="Text Box 6"/>
            <p:cNvSpPr txBox="1">
              <a:spLocks noChangeArrowheads="1"/>
            </p:cNvSpPr>
            <p:nvPr/>
          </p:nvSpPr>
          <p:spPr bwMode="auto">
            <a:xfrm>
              <a:off x="3821" y="1652"/>
              <a:ext cx="1169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4400" b="1">
                  <a:solidFill>
                    <a:srgbClr val="0000CC"/>
                  </a:solidFill>
                  <a:latin typeface="Times New Roman" pitchFamily="18" charset="0"/>
                </a:rPr>
                <a:t>2 см</a:t>
              </a:r>
            </a:p>
          </p:txBody>
        </p:sp>
      </p:grp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643188" y="4868863"/>
            <a:ext cx="3008312" cy="928687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4322763" y="4586288"/>
            <a:ext cx="825500" cy="147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282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C:\Users\User\Downloads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21088"/>
            <a:ext cx="8640961" cy="10647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3717032"/>
            <a:ext cx="998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ответ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48464" cy="362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C:\Users\User\Downloads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717032"/>
            <a:ext cx="7344816" cy="31409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4077072"/>
            <a:ext cx="881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ответ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08355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C:\Users\User\Downloads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077072"/>
            <a:ext cx="5921375" cy="23860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3645024"/>
            <a:ext cx="1114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730776" cy="214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2060848"/>
            <a:ext cx="1643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Решение:</a:t>
            </a:r>
            <a:endParaRPr lang="ru-RU" sz="2800" dirty="0"/>
          </a:p>
        </p:txBody>
      </p:sp>
      <p:pic>
        <p:nvPicPr>
          <p:cNvPr id="25604" name="Picture 4" descr="https://i1.wp.com/pushkinsdelal.ru/wp-content/uploads/2019/04/urok-14-8.jpg?w=650&amp;ss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286000"/>
            <a:ext cx="5400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129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3933056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73 + (246 + 27) = (73 +  27) + 246 = 100 + 246 = 346  </a:t>
            </a:r>
          </a:p>
          <a:p>
            <a:r>
              <a:rPr lang="ru-RU" sz="2400" dirty="0" smtClean="0"/>
              <a:t>64 + 209 + 36 + 71 = (64 + 36) + (209 + 71) = 100 + 280 = 380           </a:t>
            </a:r>
          </a:p>
          <a:p>
            <a:r>
              <a:rPr lang="ru-RU" sz="2400" dirty="0" smtClean="0"/>
              <a:t>(42 + 79) + (21 + 8) = (42 + 8) + (79 + 21) = 50 + 100 = 150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924944"/>
            <a:ext cx="1643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Решение: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2.wp.com/pushkinsdelal.ru/wp-content/uploads/2019/04/urok-13-13.jpg?w=712&amp;ssl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3481"/>
            <a:ext cx="9144000" cy="5036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180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3501008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Решение:</a:t>
            </a:r>
          </a:p>
          <a:p>
            <a:r>
              <a:rPr lang="ru-RU" sz="2400" dirty="0" smtClean="0"/>
              <a:t>а)1) 4 ∙ 3 = 12 (см²) – площадь передней и задней граней.</a:t>
            </a:r>
          </a:p>
          <a:p>
            <a:r>
              <a:rPr lang="ru-RU" sz="2400" dirty="0" smtClean="0"/>
              <a:t>   2) 4 ∙ 2 = 8 (см²) – площадь верхней и нижней граней.</a:t>
            </a:r>
          </a:p>
          <a:p>
            <a:r>
              <a:rPr lang="ru-RU" sz="2400" dirty="0" smtClean="0"/>
              <a:t>   3) 2 ∙ 3 = 6 (см²) – площадь боковых граней.</a:t>
            </a:r>
          </a:p>
          <a:p>
            <a:r>
              <a:rPr lang="ru-RU" sz="2400" dirty="0" smtClean="0"/>
              <a:t>б) 2 ∙ 12 + 2 ∙ 8 + 2 ∙ 6 = 24 + 16 + 12 = 52 (см²) – площадь полной поверхности.</a:t>
            </a:r>
          </a:p>
          <a:p>
            <a:r>
              <a:rPr lang="ru-RU" sz="2400" dirty="0" smtClean="0"/>
              <a:t>Ответ: а)12 см², 8 см², 6 см²; б) 52 см².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564904"/>
            <a:ext cx="230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Решение: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51720" y="4797152"/>
            <a:ext cx="6336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 Линии: с, </a:t>
            </a:r>
            <a:r>
              <a:rPr lang="ru-RU" sz="2800" dirty="0" err="1" smtClean="0"/>
              <a:t>m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Плоские фигуры: </a:t>
            </a:r>
            <a:r>
              <a:rPr lang="ru-RU" sz="2800" dirty="0" err="1" smtClean="0"/>
              <a:t>b</a:t>
            </a:r>
            <a:r>
              <a:rPr lang="ru-RU" sz="2800" dirty="0" smtClean="0"/>
              <a:t>, </a:t>
            </a:r>
            <a:r>
              <a:rPr lang="ru-RU" sz="2800" dirty="0" err="1" smtClean="0"/>
              <a:t>e</a:t>
            </a:r>
            <a:r>
              <a:rPr lang="ru-RU" sz="2800" dirty="0" smtClean="0"/>
              <a:t>, </a:t>
            </a:r>
            <a:r>
              <a:rPr lang="ru-RU" sz="2800" dirty="0" err="1" smtClean="0"/>
              <a:t>s</a:t>
            </a:r>
            <a:r>
              <a:rPr lang="ru-RU" sz="2800" dirty="0" smtClean="0"/>
              <a:t>, </a:t>
            </a:r>
            <a:r>
              <a:rPr lang="ru-RU" sz="2800" dirty="0" err="1" smtClean="0"/>
              <a:t>d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Пространственные фигуры: </a:t>
            </a:r>
            <a:r>
              <a:rPr lang="ru-RU" sz="2800" dirty="0" err="1" smtClean="0"/>
              <a:t>a</a:t>
            </a:r>
            <a:r>
              <a:rPr lang="ru-RU" sz="2800" dirty="0" smtClean="0"/>
              <a:t>, </a:t>
            </a:r>
            <a:r>
              <a:rPr lang="ru-RU" sz="2800" dirty="0" err="1" smtClean="0"/>
              <a:t>f</a:t>
            </a:r>
            <a:r>
              <a:rPr lang="ru-RU" sz="2800" dirty="0" smtClean="0"/>
              <a:t>, </a:t>
            </a:r>
            <a:r>
              <a:rPr lang="ru-RU" sz="2800" dirty="0" err="1" smtClean="0"/>
              <a:t>k</a:t>
            </a:r>
            <a:r>
              <a:rPr lang="ru-RU" sz="2800" dirty="0" smtClean="0"/>
              <a:t>, </a:t>
            </a:r>
            <a:r>
              <a:rPr lang="ru-RU" sz="2800" dirty="0" err="1" smtClean="0"/>
              <a:t>n</a:t>
            </a:r>
            <a:r>
              <a:rPr lang="ru-RU" sz="2800" dirty="0" smtClean="0"/>
              <a:t>, </a:t>
            </a:r>
            <a:r>
              <a:rPr lang="ru-RU" sz="2800" dirty="0" err="1" smtClean="0"/>
              <a:t>t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4077072"/>
            <a:ext cx="1643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Решение: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1268" name="Рисунок 3" descr="Фото03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4" descr="Фото03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5" descr="Фото03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 descr="Пергамент"/>
          <p:cNvSpPr txBox="1">
            <a:spLocks noChangeArrowheads="1"/>
          </p:cNvSpPr>
          <p:nvPr/>
        </p:nvSpPr>
        <p:spPr bwMode="auto">
          <a:xfrm>
            <a:off x="2486025" y="5072063"/>
            <a:ext cx="935038" cy="58896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Arial" charset="0"/>
              </a:rPr>
              <a:t>см</a:t>
            </a:r>
            <a:endParaRPr lang="ru-RU" sz="3200" b="1" baseline="30000">
              <a:latin typeface="Arial" charset="0"/>
            </a:endParaRPr>
          </a:p>
        </p:txBody>
      </p:sp>
      <p:sp>
        <p:nvSpPr>
          <p:cNvPr id="22533" name="Text Box 5" descr="Пергамент"/>
          <p:cNvSpPr txBox="1">
            <a:spLocks noChangeArrowheads="1"/>
          </p:cNvSpPr>
          <p:nvPr/>
        </p:nvSpPr>
        <p:spPr bwMode="auto">
          <a:xfrm>
            <a:off x="6804025" y="5059363"/>
            <a:ext cx="935038" cy="58896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Arial" charset="0"/>
              </a:rPr>
              <a:t>дм</a:t>
            </a:r>
            <a:r>
              <a:rPr lang="ru-RU" sz="3200" b="1" baseline="30000">
                <a:latin typeface="Arial" charset="0"/>
              </a:rPr>
              <a:t>2</a:t>
            </a:r>
          </a:p>
        </p:txBody>
      </p:sp>
      <p:sp>
        <p:nvSpPr>
          <p:cNvPr id="22534" name="Text Box 6" descr="Пергамент"/>
          <p:cNvSpPr txBox="1">
            <a:spLocks noChangeArrowheads="1"/>
          </p:cNvSpPr>
          <p:nvPr/>
        </p:nvSpPr>
        <p:spPr bwMode="auto">
          <a:xfrm>
            <a:off x="5724525" y="5059363"/>
            <a:ext cx="935038" cy="58896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Arial" charset="0"/>
              </a:rPr>
              <a:t>м</a:t>
            </a:r>
            <a:r>
              <a:rPr lang="ru-RU" sz="3200" b="1" baseline="30000">
                <a:latin typeface="Arial" charset="0"/>
              </a:rPr>
              <a:t>2</a:t>
            </a:r>
          </a:p>
        </p:txBody>
      </p:sp>
      <p:sp>
        <p:nvSpPr>
          <p:cNvPr id="22535" name="Text Box 7" descr="Пергамент"/>
          <p:cNvSpPr txBox="1">
            <a:spLocks noChangeArrowheads="1"/>
          </p:cNvSpPr>
          <p:nvPr/>
        </p:nvSpPr>
        <p:spPr bwMode="auto">
          <a:xfrm>
            <a:off x="323850" y="5072063"/>
            <a:ext cx="935038" cy="58896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Arial" charset="0"/>
              </a:rPr>
              <a:t>м</a:t>
            </a:r>
            <a:endParaRPr lang="ru-RU" sz="3200" b="1" baseline="30000">
              <a:latin typeface="Arial" charset="0"/>
            </a:endParaRPr>
          </a:p>
        </p:txBody>
      </p:sp>
      <p:sp>
        <p:nvSpPr>
          <p:cNvPr id="22536" name="Text Box 8" descr="Пергамент"/>
          <p:cNvSpPr txBox="1">
            <a:spLocks noChangeArrowheads="1"/>
          </p:cNvSpPr>
          <p:nvPr/>
        </p:nvSpPr>
        <p:spPr bwMode="auto">
          <a:xfrm>
            <a:off x="7883525" y="5072063"/>
            <a:ext cx="935038" cy="58896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Arial" charset="0"/>
              </a:rPr>
              <a:t>см</a:t>
            </a:r>
            <a:r>
              <a:rPr lang="ru-RU" sz="3200" b="1" baseline="30000">
                <a:latin typeface="Arial" charset="0"/>
              </a:rPr>
              <a:t>2</a:t>
            </a:r>
          </a:p>
        </p:txBody>
      </p:sp>
      <p:sp>
        <p:nvSpPr>
          <p:cNvPr id="22537" name="Text Box 9" descr="Пергамент"/>
          <p:cNvSpPr txBox="1">
            <a:spLocks noChangeArrowheads="1"/>
          </p:cNvSpPr>
          <p:nvPr/>
        </p:nvSpPr>
        <p:spPr bwMode="auto">
          <a:xfrm>
            <a:off x="1404938" y="5072063"/>
            <a:ext cx="935037" cy="58896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Arial" charset="0"/>
              </a:rPr>
              <a:t>дм</a:t>
            </a:r>
            <a:endParaRPr lang="ru-RU" sz="3200" b="1" baseline="30000">
              <a:latin typeface="Arial" charset="0"/>
            </a:endParaRPr>
          </a:p>
        </p:txBody>
      </p:sp>
      <p:sp>
        <p:nvSpPr>
          <p:cNvPr id="22538" name="Text Box 10" descr="Пергамент"/>
          <p:cNvSpPr txBox="1">
            <a:spLocks noChangeArrowheads="1"/>
          </p:cNvSpPr>
          <p:nvPr/>
        </p:nvSpPr>
        <p:spPr bwMode="auto">
          <a:xfrm>
            <a:off x="4643438" y="5059363"/>
            <a:ext cx="935037" cy="58896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Arial" charset="0"/>
              </a:rPr>
              <a:t>л</a:t>
            </a:r>
          </a:p>
        </p:txBody>
      </p:sp>
      <p:sp>
        <p:nvSpPr>
          <p:cNvPr id="22539" name="Text Box 11" descr="Пергамент"/>
          <p:cNvSpPr txBox="1">
            <a:spLocks noChangeArrowheads="1"/>
          </p:cNvSpPr>
          <p:nvPr/>
        </p:nvSpPr>
        <p:spPr bwMode="auto">
          <a:xfrm>
            <a:off x="3565525" y="5072063"/>
            <a:ext cx="935038" cy="58896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Arial" charset="0"/>
              </a:rPr>
              <a:t>кг</a:t>
            </a:r>
          </a:p>
        </p:txBody>
      </p:sp>
      <p:sp>
        <p:nvSpPr>
          <p:cNvPr id="22540" name="Text Box 12" descr="Полотно"/>
          <p:cNvSpPr txBox="1">
            <a:spLocks noChangeArrowheads="1"/>
          </p:cNvSpPr>
          <p:nvPr/>
        </p:nvSpPr>
        <p:spPr bwMode="auto">
          <a:xfrm>
            <a:off x="357188" y="3214688"/>
            <a:ext cx="2178050" cy="528637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Arial" charset="0"/>
              </a:rPr>
              <a:t>Длина</a:t>
            </a:r>
            <a:endParaRPr lang="ru-RU" sz="2800" b="1" baseline="30000">
              <a:latin typeface="Arial" charset="0"/>
            </a:endParaRPr>
          </a:p>
        </p:txBody>
      </p:sp>
      <p:sp>
        <p:nvSpPr>
          <p:cNvPr id="22541" name="Text Box 13" descr="Полотно"/>
          <p:cNvSpPr txBox="1">
            <a:spLocks noChangeArrowheads="1"/>
          </p:cNvSpPr>
          <p:nvPr/>
        </p:nvSpPr>
        <p:spPr bwMode="auto">
          <a:xfrm>
            <a:off x="2714625" y="3187700"/>
            <a:ext cx="1714500" cy="5286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Arial" charset="0"/>
              </a:rPr>
              <a:t>Масса</a:t>
            </a:r>
          </a:p>
        </p:txBody>
      </p:sp>
      <p:sp>
        <p:nvSpPr>
          <p:cNvPr id="22542" name="Text Box 14" descr="Полотно"/>
          <p:cNvSpPr txBox="1">
            <a:spLocks noChangeArrowheads="1"/>
          </p:cNvSpPr>
          <p:nvPr/>
        </p:nvSpPr>
        <p:spPr bwMode="auto">
          <a:xfrm>
            <a:off x="4716463" y="3187700"/>
            <a:ext cx="1909762" cy="5286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Arial" charset="0"/>
              </a:rPr>
              <a:t>Объем</a:t>
            </a:r>
          </a:p>
        </p:txBody>
      </p:sp>
      <p:sp>
        <p:nvSpPr>
          <p:cNvPr id="22543" name="Text Box 15" descr="Полотно"/>
          <p:cNvSpPr txBox="1">
            <a:spLocks noChangeArrowheads="1"/>
          </p:cNvSpPr>
          <p:nvPr/>
        </p:nvSpPr>
        <p:spPr bwMode="auto">
          <a:xfrm>
            <a:off x="6858000" y="3211513"/>
            <a:ext cx="1857375" cy="528637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Arial" charset="0"/>
              </a:rPr>
              <a:t>Площадь</a:t>
            </a:r>
          </a:p>
        </p:txBody>
      </p:sp>
      <p:cxnSp>
        <p:nvCxnSpPr>
          <p:cNvPr id="22545" name="AutoShape 17"/>
          <p:cNvCxnSpPr>
            <a:cxnSpLocks noChangeShapeType="1"/>
            <a:stCxn id="22540" idx="2"/>
            <a:endCxn id="22535" idx="0"/>
          </p:cNvCxnSpPr>
          <p:nvPr/>
        </p:nvCxnSpPr>
        <p:spPr bwMode="auto">
          <a:xfrm rot="5400000">
            <a:off x="454819" y="4080669"/>
            <a:ext cx="1328738" cy="654050"/>
          </a:xfrm>
          <a:prstGeom prst="straightConnector1">
            <a:avLst/>
          </a:prstGeom>
          <a:noFill/>
          <a:ln w="50800">
            <a:solidFill>
              <a:srgbClr val="993300"/>
            </a:solidFill>
            <a:round/>
            <a:headEnd/>
            <a:tailEnd type="stealth" w="lg" len="lg"/>
          </a:ln>
        </p:spPr>
      </p:cxnSp>
      <p:cxnSp>
        <p:nvCxnSpPr>
          <p:cNvPr id="22546" name="AutoShape 18"/>
          <p:cNvCxnSpPr>
            <a:cxnSpLocks noChangeShapeType="1"/>
            <a:stCxn id="22540" idx="2"/>
            <a:endCxn id="22537" idx="0"/>
          </p:cNvCxnSpPr>
          <p:nvPr/>
        </p:nvCxnSpPr>
        <p:spPr bwMode="auto">
          <a:xfrm rot="16200000" flipH="1">
            <a:off x="994569" y="4194969"/>
            <a:ext cx="1328738" cy="425450"/>
          </a:xfrm>
          <a:prstGeom prst="straightConnector1">
            <a:avLst/>
          </a:prstGeom>
          <a:noFill/>
          <a:ln w="50800">
            <a:solidFill>
              <a:srgbClr val="993300"/>
            </a:solidFill>
            <a:round/>
            <a:headEnd/>
            <a:tailEnd type="stealth" w="lg" len="lg"/>
          </a:ln>
        </p:spPr>
      </p:cxnSp>
      <p:cxnSp>
        <p:nvCxnSpPr>
          <p:cNvPr id="22547" name="AutoShape 19"/>
          <p:cNvCxnSpPr>
            <a:cxnSpLocks noChangeShapeType="1"/>
            <a:stCxn id="22540" idx="2"/>
            <a:endCxn id="22532" idx="0"/>
          </p:cNvCxnSpPr>
          <p:nvPr/>
        </p:nvCxnSpPr>
        <p:spPr bwMode="auto">
          <a:xfrm rot="16200000" flipH="1">
            <a:off x="1535907" y="3653631"/>
            <a:ext cx="1328738" cy="1508125"/>
          </a:xfrm>
          <a:prstGeom prst="straightConnector1">
            <a:avLst/>
          </a:prstGeom>
          <a:noFill/>
          <a:ln w="50800">
            <a:solidFill>
              <a:srgbClr val="993300"/>
            </a:solidFill>
            <a:round/>
            <a:headEnd/>
            <a:tailEnd type="stealth" w="lg" len="lg"/>
          </a:ln>
        </p:spPr>
      </p:cxnSp>
      <p:cxnSp>
        <p:nvCxnSpPr>
          <p:cNvPr id="22548" name="AutoShape 20"/>
          <p:cNvCxnSpPr>
            <a:cxnSpLocks noChangeShapeType="1"/>
            <a:stCxn id="22543" idx="2"/>
            <a:endCxn id="22536" idx="0"/>
          </p:cNvCxnSpPr>
          <p:nvPr/>
        </p:nvCxnSpPr>
        <p:spPr bwMode="auto">
          <a:xfrm rot="16200000" flipH="1">
            <a:off x="7403306" y="4123532"/>
            <a:ext cx="1331913" cy="565150"/>
          </a:xfrm>
          <a:prstGeom prst="straightConnector1">
            <a:avLst/>
          </a:prstGeom>
          <a:noFill/>
          <a:ln w="50800">
            <a:solidFill>
              <a:srgbClr val="993300"/>
            </a:solidFill>
            <a:round/>
            <a:headEnd/>
            <a:tailEnd type="stealth" w="lg" len="lg"/>
          </a:ln>
        </p:spPr>
      </p:cxnSp>
      <p:cxnSp>
        <p:nvCxnSpPr>
          <p:cNvPr id="22549" name="AutoShape 21"/>
          <p:cNvCxnSpPr>
            <a:cxnSpLocks noChangeShapeType="1"/>
            <a:stCxn id="22543" idx="2"/>
            <a:endCxn id="22533" idx="0"/>
          </p:cNvCxnSpPr>
          <p:nvPr/>
        </p:nvCxnSpPr>
        <p:spPr bwMode="auto">
          <a:xfrm rot="5400000">
            <a:off x="6869906" y="4142582"/>
            <a:ext cx="1319213" cy="514350"/>
          </a:xfrm>
          <a:prstGeom prst="straightConnector1">
            <a:avLst/>
          </a:prstGeom>
          <a:noFill/>
          <a:ln w="50800">
            <a:solidFill>
              <a:srgbClr val="993300"/>
            </a:solidFill>
            <a:round/>
            <a:headEnd/>
            <a:tailEnd type="stealth" w="lg" len="lg"/>
          </a:ln>
        </p:spPr>
      </p:cxnSp>
      <p:cxnSp>
        <p:nvCxnSpPr>
          <p:cNvPr id="22550" name="AutoShape 22"/>
          <p:cNvCxnSpPr>
            <a:cxnSpLocks noChangeShapeType="1"/>
            <a:stCxn id="22543" idx="2"/>
            <a:endCxn id="22534" idx="0"/>
          </p:cNvCxnSpPr>
          <p:nvPr/>
        </p:nvCxnSpPr>
        <p:spPr bwMode="auto">
          <a:xfrm rot="5400000">
            <a:off x="6330156" y="3602832"/>
            <a:ext cx="1319213" cy="1593850"/>
          </a:xfrm>
          <a:prstGeom prst="straightConnector1">
            <a:avLst/>
          </a:prstGeom>
          <a:noFill/>
          <a:ln w="50800">
            <a:solidFill>
              <a:srgbClr val="993300"/>
            </a:solidFill>
            <a:round/>
            <a:headEnd/>
            <a:tailEnd type="stealth" w="lg" len="lg"/>
          </a:ln>
        </p:spPr>
      </p:cxnSp>
      <p:cxnSp>
        <p:nvCxnSpPr>
          <p:cNvPr id="22551" name="AutoShape 23"/>
          <p:cNvCxnSpPr>
            <a:cxnSpLocks noChangeShapeType="1"/>
            <a:stCxn id="22542" idx="2"/>
            <a:endCxn id="22538" idx="0"/>
          </p:cNvCxnSpPr>
          <p:nvPr/>
        </p:nvCxnSpPr>
        <p:spPr bwMode="auto">
          <a:xfrm flipH="1">
            <a:off x="5111750" y="3716338"/>
            <a:ext cx="560388" cy="1343025"/>
          </a:xfrm>
          <a:prstGeom prst="straightConnector1">
            <a:avLst/>
          </a:prstGeom>
          <a:noFill/>
          <a:ln w="50800">
            <a:solidFill>
              <a:srgbClr val="993300"/>
            </a:solidFill>
            <a:round/>
            <a:headEnd/>
            <a:tailEnd type="stealth" w="lg" len="lg"/>
          </a:ln>
        </p:spPr>
      </p:cxnSp>
      <p:cxnSp>
        <p:nvCxnSpPr>
          <p:cNvPr id="22552" name="AutoShape 24"/>
          <p:cNvCxnSpPr>
            <a:cxnSpLocks noChangeShapeType="1"/>
            <a:stCxn id="22541" idx="2"/>
            <a:endCxn id="22539" idx="0"/>
          </p:cNvCxnSpPr>
          <p:nvPr/>
        </p:nvCxnSpPr>
        <p:spPr bwMode="auto">
          <a:xfrm rot="16200000" flipH="1">
            <a:off x="3124994" y="4163219"/>
            <a:ext cx="1355725" cy="461963"/>
          </a:xfrm>
          <a:prstGeom prst="straightConnector1">
            <a:avLst/>
          </a:prstGeom>
          <a:noFill/>
          <a:ln w="50800">
            <a:solidFill>
              <a:srgbClr val="993300"/>
            </a:solidFill>
            <a:round/>
            <a:headEnd/>
            <a:tailEnd type="stealth" w="lg" len="lg"/>
          </a:ln>
        </p:spPr>
      </p:cxnSp>
      <p:sp>
        <p:nvSpPr>
          <p:cNvPr id="22553" name="Text Box 25" descr="Папирус"/>
          <p:cNvSpPr txBox="1">
            <a:spLocks noChangeArrowheads="1"/>
          </p:cNvSpPr>
          <p:nvPr/>
        </p:nvSpPr>
        <p:spPr bwMode="auto">
          <a:xfrm>
            <a:off x="2411413" y="1052513"/>
            <a:ext cx="4176712" cy="92392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latin typeface="Arial" charset="0"/>
              </a:rPr>
              <a:t>ВЕЛИЧИНА</a:t>
            </a:r>
          </a:p>
        </p:txBody>
      </p:sp>
      <p:cxnSp>
        <p:nvCxnSpPr>
          <p:cNvPr id="22554" name="AutoShape 26"/>
          <p:cNvCxnSpPr>
            <a:cxnSpLocks noChangeShapeType="1"/>
            <a:stCxn id="22553" idx="2"/>
            <a:endCxn id="22540" idx="0"/>
          </p:cNvCxnSpPr>
          <p:nvPr/>
        </p:nvCxnSpPr>
        <p:spPr bwMode="auto">
          <a:xfrm rot="5400000">
            <a:off x="2354263" y="1068388"/>
            <a:ext cx="1238250" cy="3054350"/>
          </a:xfrm>
          <a:prstGeom prst="straightConnector1">
            <a:avLst/>
          </a:prstGeom>
          <a:noFill/>
          <a:ln w="50800">
            <a:solidFill>
              <a:srgbClr val="993300"/>
            </a:solidFill>
            <a:round/>
            <a:headEnd/>
            <a:tailEnd type="stealth" w="lg" len="lg"/>
          </a:ln>
        </p:spPr>
      </p:cxnSp>
      <p:cxnSp>
        <p:nvCxnSpPr>
          <p:cNvPr id="22555" name="AutoShape 27"/>
          <p:cNvCxnSpPr>
            <a:cxnSpLocks noChangeShapeType="1"/>
            <a:stCxn id="22553" idx="2"/>
            <a:endCxn id="22541" idx="0"/>
          </p:cNvCxnSpPr>
          <p:nvPr/>
        </p:nvCxnSpPr>
        <p:spPr bwMode="auto">
          <a:xfrm rot="5400000">
            <a:off x="3430588" y="2117725"/>
            <a:ext cx="1211262" cy="928688"/>
          </a:xfrm>
          <a:prstGeom prst="straightConnector1">
            <a:avLst/>
          </a:prstGeom>
          <a:noFill/>
          <a:ln w="50800">
            <a:solidFill>
              <a:srgbClr val="993300"/>
            </a:solidFill>
            <a:round/>
            <a:headEnd/>
            <a:tailEnd type="stealth" w="lg" len="lg"/>
          </a:ln>
        </p:spPr>
      </p:cxnSp>
      <p:cxnSp>
        <p:nvCxnSpPr>
          <p:cNvPr id="22556" name="AutoShape 28"/>
          <p:cNvCxnSpPr>
            <a:cxnSpLocks noChangeShapeType="1"/>
            <a:stCxn id="22553" idx="2"/>
            <a:endCxn id="22542" idx="0"/>
          </p:cNvCxnSpPr>
          <p:nvPr/>
        </p:nvCxnSpPr>
        <p:spPr bwMode="auto">
          <a:xfrm>
            <a:off x="4500563" y="1976438"/>
            <a:ext cx="1171575" cy="1211262"/>
          </a:xfrm>
          <a:prstGeom prst="straightConnector1">
            <a:avLst/>
          </a:prstGeom>
          <a:noFill/>
          <a:ln w="50800">
            <a:solidFill>
              <a:srgbClr val="993300"/>
            </a:solidFill>
            <a:round/>
            <a:headEnd/>
            <a:tailEnd type="stealth" w="lg" len="lg"/>
          </a:ln>
        </p:spPr>
      </p:cxnSp>
      <p:cxnSp>
        <p:nvCxnSpPr>
          <p:cNvPr id="22557" name="AutoShape 29"/>
          <p:cNvCxnSpPr>
            <a:cxnSpLocks noChangeShapeType="1"/>
            <a:stCxn id="22553" idx="2"/>
            <a:endCxn id="22543" idx="0"/>
          </p:cNvCxnSpPr>
          <p:nvPr/>
        </p:nvCxnSpPr>
        <p:spPr bwMode="auto">
          <a:xfrm rot="16200000" flipH="1">
            <a:off x="5526088" y="950913"/>
            <a:ext cx="1235075" cy="3286125"/>
          </a:xfrm>
          <a:prstGeom prst="straightConnector1">
            <a:avLst/>
          </a:prstGeom>
          <a:noFill/>
          <a:ln w="50800">
            <a:solidFill>
              <a:srgbClr val="993300"/>
            </a:solidFill>
            <a:round/>
            <a:headEnd/>
            <a:tailEnd type="stealth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1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10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10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10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  <p:bldP spid="22535" grpId="0" animBg="1"/>
      <p:bldP spid="22536" grpId="0" animBg="1"/>
      <p:bldP spid="22537" grpId="0" animBg="1"/>
      <p:bldP spid="22538" grpId="0" animBg="1"/>
      <p:bldP spid="22539" grpId="0" animBg="1"/>
      <p:bldP spid="22540" grpId="0" animBg="1"/>
      <p:bldP spid="22541" grpId="0" animBg="1"/>
      <p:bldP spid="22542" grpId="0" animBg="1"/>
      <p:bldP spid="22543" grpId="0" animBg="1"/>
      <p:bldP spid="225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7584" y="270892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8800" b="1" i="1" dirty="0" smtClean="0"/>
              <a:t>Объём фигуры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340768"/>
            <a:ext cx="6400800" cy="17526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Тема урока</a:t>
            </a:r>
            <a:endParaRPr lang="ru-RU" sz="60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188</Words>
  <Application>Microsoft Office PowerPoint</Application>
  <PresentationFormat>Экран (4:3)</PresentationFormat>
  <Paragraphs>79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Тетрадь – с. 21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Объём фигуры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Тетрадь – с.21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– с. 21 </dc:title>
  <dc:creator>User</dc:creator>
  <cp:lastModifiedBy>User</cp:lastModifiedBy>
  <cp:revision>2</cp:revision>
  <dcterms:created xsi:type="dcterms:W3CDTF">2020-04-07T21:30:45Z</dcterms:created>
  <dcterms:modified xsi:type="dcterms:W3CDTF">2020-04-07T23:53:29Z</dcterms:modified>
</cp:coreProperties>
</file>