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9" r:id="rId19"/>
    <p:sldId id="280" r:id="rId20"/>
    <p:sldId id="271" r:id="rId21"/>
    <p:sldId id="272" r:id="rId22"/>
    <p:sldId id="273" r:id="rId23"/>
    <p:sldId id="274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0" r:id="rId34"/>
    <p:sldId id="281" r:id="rId35"/>
    <p:sldId id="282" r:id="rId36"/>
    <p:sldId id="285" r:id="rId37"/>
    <p:sldId id="283" r:id="rId38"/>
    <p:sldId id="286" r:id="rId39"/>
    <p:sldId id="284" r:id="rId40"/>
    <p:sldId id="287" r:id="rId41"/>
    <p:sldId id="288" r:id="rId42"/>
    <p:sldId id="289" r:id="rId43"/>
    <p:sldId id="290" r:id="rId44"/>
    <p:sldId id="291" r:id="rId45"/>
    <p:sldId id="27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9D0F7-B2D2-4FF3-AD1C-A3ACAF60F10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89A5-50BF-4C52-AAF1-677CE42E7B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85D74B-C7F8-4FD8-8D9A-690F95171AD9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4C929-D937-418A-81B5-375D299E93EF}" type="slidenum">
              <a:rPr lang="ru-RU">
                <a:latin typeface="Arial" pitchFamily="34" charset="0"/>
              </a:rPr>
              <a:pPr/>
              <a:t>13</a:t>
            </a:fld>
            <a:endParaRPr lang="ru-RU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078AA-0107-4988-81FC-97ED82A2B023}" type="slidenum">
              <a:rPr lang="ru-RU">
                <a:latin typeface="Arial" pitchFamily="34" charset="0"/>
              </a:rPr>
              <a:pPr/>
              <a:t>14</a:t>
            </a:fld>
            <a:endParaRPr lang="ru-RU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967A-311D-4611-9C37-22F0B4706368}" type="slidenum">
              <a:rPr lang="ru-RU">
                <a:latin typeface="Arial" pitchFamily="34" charset="0"/>
              </a:rPr>
              <a:pPr/>
              <a:t>19</a:t>
            </a:fld>
            <a:endParaRPr lang="ru-RU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62DDC-0DDD-43FE-A575-4D8CA0EA2A41}" type="slidenum">
              <a:rPr lang="ru-RU">
                <a:latin typeface="Arial" pitchFamily="34" charset="0"/>
              </a:rPr>
              <a:pPr/>
              <a:t>20</a:t>
            </a:fld>
            <a:endParaRPr lang="ru-RU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AA42D-9029-402B-AC62-E6DCC1ECA80A}" type="slidenum">
              <a:rPr lang="ru-RU">
                <a:latin typeface="Arial" pitchFamily="34" charset="0"/>
              </a:rPr>
              <a:pPr/>
              <a:t>21</a:t>
            </a:fld>
            <a:endParaRPr lang="ru-RU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EE79-37B8-4F9D-BFBF-DFF86DD11830}" type="slidenum">
              <a:rPr lang="ru-RU">
                <a:latin typeface="Arial" pitchFamily="34" charset="0"/>
              </a:rPr>
              <a:pPr/>
              <a:t>22</a:t>
            </a:fld>
            <a:endParaRPr lang="ru-RU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D33A7-9D90-4190-BF8C-A578918CCDDC}" type="slidenum">
              <a:rPr lang="ru-RU">
                <a:latin typeface="Arial" pitchFamily="34" charset="0"/>
              </a:rPr>
              <a:pPr/>
              <a:t>23</a:t>
            </a:fld>
            <a:endParaRPr lang="ru-RU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D3156-7170-4287-8B4E-383FF3C4B7AB}" type="slidenum">
              <a:rPr lang="ru-RU">
                <a:latin typeface="Arial" pitchFamily="34" charset="0"/>
              </a:rPr>
              <a:pPr/>
              <a:t>45</a:t>
            </a:fld>
            <a:endParaRPr lang="ru-RU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908180-C4D1-444C-8DC6-8C291A3A2BEC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CAE86F-04FD-43E8-A8B3-99AC0D0F3B19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7160FF-68D0-4F2E-9198-345B5DB98FD6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C8FB82-B6CB-4D65-ADFF-7925DC344077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CC25A5-B919-4083-AA3A-FDA3F7EF6B1F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BAC24-5D68-46EC-96E1-8B6E42278197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C1C468-83C8-40C5-B14E-8BA8548D4B94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C976D-BF20-4F67-B572-3E52C37D8659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5059-EAE2-4E8F-B942-BD414CCE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7E3E-4895-4E66-ADF6-DD4D245A4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5567C-D2B7-4EE0-BCDC-6D38745458F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AB5C-DFF9-4F79-867D-16595A9308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 – лесные жители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0072" y="404664"/>
            <a:ext cx="392392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Поползень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80112" y="1600200"/>
            <a:ext cx="3563888" cy="45307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b="1" i="1" dirty="0" smtClean="0">
                <a:latin typeface="Georgia" pitchFamily="18" charset="0"/>
              </a:rPr>
              <a:t>   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По деревьям    перемещается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ползая, поэтому получил название «…..».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В нашей местности обитает в еловом лесу, парках.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Птичка невзрачная, но приносит много пользы. </a:t>
            </a:r>
          </a:p>
        </p:txBody>
      </p:sp>
      <p:pic>
        <p:nvPicPr>
          <p:cNvPr id="32771" name="Picture 5" descr="пополз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1740"/>
            <a:ext cx="5260164" cy="50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3968" y="476672"/>
            <a:ext cx="4500563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                  </a:t>
            </a:r>
            <a:r>
              <a:rPr lang="ru-RU" sz="4000" b="1" dirty="0" smtClean="0">
                <a:latin typeface="Times New Roman" pitchFamily="18" charset="0"/>
              </a:rPr>
              <a:t> Снегирь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36096" y="1628775"/>
            <a:ext cx="3707904" cy="45307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CC0066"/>
                </a:solidFill>
              </a:rPr>
              <a:t>   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Красногрудый, чернокрылый,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Любит зёрнышки клевать,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С первым снегом на рябине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Он появится опять.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ru-RU" sz="360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4819" name="Picture 4" descr="снеги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89654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64088" y="277813"/>
            <a:ext cx="3322712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Соловей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1600200"/>
            <a:ext cx="3384376" cy="49971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Кто без нот и без свирели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Лучше всех выводит трели,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Голосистей и нежней?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Кто же это? </a:t>
            </a:r>
          </a:p>
        </p:txBody>
      </p:sp>
      <p:pic>
        <p:nvPicPr>
          <p:cNvPr id="13316" name="Picture 8" descr="соловей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569" y="1628800"/>
            <a:ext cx="5309455" cy="432047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6056" y="277813"/>
            <a:ext cx="4067944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Зяблик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600200"/>
            <a:ext cx="38100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ru-RU" sz="14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Перелётная птица.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Поселяется в лесах,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садах и на бульварах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города. Очень заметная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и красивая птица.</a:t>
            </a:r>
          </a:p>
        </p:txBody>
      </p:sp>
      <p:pic>
        <p:nvPicPr>
          <p:cNvPr id="15364" name="Picture 4" descr="зябл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795133" cy="55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350"/>
            <a:ext cx="3168352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Синица</a:t>
            </a:r>
          </a:p>
        </p:txBody>
      </p:sp>
      <p:pic>
        <p:nvPicPr>
          <p:cNvPr id="19459" name="Picture 4" descr="большая синица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633752"/>
            <a:ext cx="4680520" cy="5963599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6238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u="none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323528" y="2348880"/>
            <a:ext cx="388843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u="none" dirty="0">
                <a:solidFill>
                  <a:srgbClr val="0000CC"/>
                </a:solidFill>
              </a:rPr>
              <a:t>Спинкою зеленовата,</a:t>
            </a:r>
          </a:p>
          <a:p>
            <a:endParaRPr lang="ru-RU" sz="2800" b="1" u="none" dirty="0">
              <a:solidFill>
                <a:srgbClr val="0000CC"/>
              </a:solidFill>
            </a:endParaRPr>
          </a:p>
          <a:p>
            <a:r>
              <a:rPr lang="ru-RU" sz="2800" b="1" u="none" dirty="0">
                <a:solidFill>
                  <a:srgbClr val="0000CC"/>
                </a:solidFill>
              </a:rPr>
              <a:t>Животиком желтовата,</a:t>
            </a:r>
          </a:p>
          <a:p>
            <a:endParaRPr lang="ru-RU" sz="2800" b="1" u="none" dirty="0">
              <a:solidFill>
                <a:srgbClr val="0000CC"/>
              </a:solidFill>
            </a:endParaRPr>
          </a:p>
          <a:p>
            <a:r>
              <a:rPr lang="ru-RU" sz="2800" b="1" u="none" dirty="0">
                <a:solidFill>
                  <a:srgbClr val="0000CC"/>
                </a:solidFill>
              </a:rPr>
              <a:t>Черненькая шапочка </a:t>
            </a:r>
          </a:p>
          <a:p>
            <a:endParaRPr lang="ru-RU" sz="2800" b="1" u="none" dirty="0">
              <a:solidFill>
                <a:srgbClr val="0000CC"/>
              </a:solidFill>
            </a:endParaRPr>
          </a:p>
          <a:p>
            <a:r>
              <a:rPr lang="ru-RU" sz="2800" b="1" u="none" dirty="0">
                <a:solidFill>
                  <a:srgbClr val="0000CC"/>
                </a:solidFill>
              </a:rPr>
              <a:t>И полоска шарфика.</a:t>
            </a:r>
            <a:r>
              <a:rPr lang="ru-RU" sz="3200" dirty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476672"/>
            <a:ext cx="4258816" cy="1143000"/>
          </a:xfrm>
        </p:spPr>
        <p:txBody>
          <a:bodyPr/>
          <a:lstStyle/>
          <a:p>
            <a:pPr algn="ctr"/>
            <a:r>
              <a:rPr lang="ru-RU" dirty="0" smtClean="0"/>
              <a:t>Свиристель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188" y="1412776"/>
            <a:ext cx="5273899" cy="4896544"/>
          </a:xfrm>
        </p:spPr>
      </p:pic>
      <p:sp>
        <p:nvSpPr>
          <p:cNvPr id="10244" name="Объект 3"/>
          <p:cNvSpPr>
            <a:spLocks noGrp="1"/>
          </p:cNvSpPr>
          <p:nvPr>
            <p:ph sz="half" idx="2"/>
          </p:nvPr>
        </p:nvSpPr>
        <p:spPr>
          <a:xfrm>
            <a:off x="5508104" y="1920875"/>
            <a:ext cx="3384376" cy="443388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Очень нарядная птичка. Её украшают крылья с красными пятнами и чёрной каймой, а так же коричнево – серый хохолок. Эти птички очень прожорливы и любят всевозможные ягоды. Свиристель </a:t>
            </a:r>
            <a:r>
              <a:rPr lang="ru-RU" dirty="0" smtClean="0"/>
              <a:t>кочующая </a:t>
            </a:r>
            <a:r>
              <a:rPr lang="ru-RU" dirty="0" smtClean="0"/>
              <a:t>птица.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04850"/>
            <a:ext cx="3970784" cy="1143000"/>
          </a:xfrm>
        </p:spPr>
        <p:txBody>
          <a:bodyPr/>
          <a:lstStyle/>
          <a:p>
            <a:pPr algn="ctr"/>
            <a:r>
              <a:rPr lang="ru-RU" dirty="0" smtClean="0"/>
              <a:t>Трясогузка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776"/>
            <a:ext cx="4860032" cy="4680520"/>
          </a:xfrm>
        </p:spPr>
      </p:pic>
      <p:sp>
        <p:nvSpPr>
          <p:cNvPr id="11268" name="Объект 3"/>
          <p:cNvSpPr>
            <a:spLocks noGrp="1"/>
          </p:cNvSpPr>
          <p:nvPr>
            <p:ph sz="half" idx="2"/>
          </p:nvPr>
        </p:nvSpPr>
        <p:spPr>
          <a:xfrm>
            <a:off x="5004048" y="1920875"/>
            <a:ext cx="3888432" cy="4433888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Во время движения по земле она всё время потряхивает хвостиком. Получается очень весело и забавно. Трясогузка как будто говорит: «Вот я какая шустрая!» Питается птичка насекомыми, которых ловит на лету.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704850"/>
            <a:ext cx="4258816" cy="1143000"/>
          </a:xfrm>
        </p:spPr>
        <p:txBody>
          <a:bodyPr/>
          <a:lstStyle/>
          <a:p>
            <a:pPr algn="ctr"/>
            <a:r>
              <a:rPr lang="ru-RU" dirty="0" smtClean="0"/>
              <a:t>Дятел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199" y="2060848"/>
            <a:ext cx="4789653" cy="4248472"/>
          </a:xfrm>
        </p:spPr>
      </p:pic>
      <p:sp>
        <p:nvSpPr>
          <p:cNvPr id="13316" name="Объект 3"/>
          <p:cNvSpPr>
            <a:spLocks noGrp="1"/>
          </p:cNvSpPr>
          <p:nvPr>
            <p:ph sz="half" idx="2"/>
          </p:nvPr>
        </p:nvSpPr>
        <p:spPr>
          <a:xfrm>
            <a:off x="5220072" y="2133600"/>
            <a:ext cx="3606428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/>
              <a:t>Эту птицу леса знают все. Дятел – «лесной доктор», он долбит прочным клювом деревья и уничтожает таким образом вредных насекомых, врагов дерева.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5204594" cy="1295400"/>
          </a:xfrm>
        </p:spPr>
        <p:txBody>
          <a:bodyPr/>
          <a:lstStyle/>
          <a:p>
            <a:pPr algn="ctr"/>
            <a:r>
              <a:rPr lang="ru-RU" dirty="0" smtClean="0"/>
              <a:t>Тетерев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836712"/>
            <a:ext cx="5317182" cy="52850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Иволга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40768"/>
            <a:ext cx="8229600" cy="518457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ЦАРСТВА ЖИВОЙ ПРИРОДЫ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3165475"/>
            <a:ext cx="16573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6775" y="4033838"/>
            <a:ext cx="24415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2335526">
            <a:off x="1728788" y="1503363"/>
            <a:ext cx="165100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959947">
            <a:off x="3373438" y="2141538"/>
            <a:ext cx="171450" cy="1462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386453">
            <a:off x="5122863" y="2071688"/>
            <a:ext cx="144462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67052">
            <a:off x="6929437" y="1503363"/>
            <a:ext cx="157163" cy="155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2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4033838"/>
            <a:ext cx="1474788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194050"/>
            <a:ext cx="22225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25" y="5759450"/>
            <a:ext cx="198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Бактерии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27313" y="5953125"/>
            <a:ext cx="141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Грибы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8350" y="6051550"/>
            <a:ext cx="1905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29400" y="5430838"/>
            <a:ext cx="22907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Животные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Птицы нашего края</a:t>
            </a:r>
          </a:p>
        </p:txBody>
      </p:sp>
      <p:pic>
        <p:nvPicPr>
          <p:cNvPr id="20484" name="Picture 4" descr="белая трясогуз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5694"/>
            <a:ext cx="9042718" cy="53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4788024" y="1484784"/>
            <a:ext cx="284334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none" dirty="0">
                <a:solidFill>
                  <a:srgbClr val="0000CC"/>
                </a:solidFill>
              </a:rPr>
              <a:t>Белая трясогузка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большая си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856932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43213" y="404813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60032" y="692696"/>
            <a:ext cx="3455987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000CC"/>
                </a:solidFill>
              </a:rPr>
              <a:t>Большая синица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зябл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350"/>
            <a:ext cx="856964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004048" y="692696"/>
            <a:ext cx="3024188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CC"/>
                </a:solidFill>
              </a:rPr>
              <a:t>Зяблик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рябин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84248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435600" y="549275"/>
            <a:ext cx="3024188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0000CC"/>
                </a:solidFill>
              </a:rPr>
              <a:t>Рябинник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4776" cy="648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435600" y="549275"/>
            <a:ext cx="3024188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0000CC"/>
                </a:solidFill>
              </a:rPr>
              <a:t>Кукушка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8713093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7544" y="260648"/>
            <a:ext cx="2556644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solidFill>
                  <a:srgbClr val="0000CC"/>
                </a:solidFill>
              </a:rPr>
              <a:t>Сова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14763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Свиристель</a:t>
            </a:r>
          </a:p>
        </p:txBody>
      </p:sp>
      <p:pic>
        <p:nvPicPr>
          <p:cNvPr id="33796" name="Picture 4" descr="свирес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324008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свирес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268413"/>
            <a:ext cx="35163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95288" y="1125538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 нам с ветрами прилетели</a:t>
            </a:r>
          </a:p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Стаи ярких свиристелей.</a:t>
            </a:r>
          </a:p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Прилетели свиристели,</a:t>
            </a:r>
          </a:p>
          <a:p>
            <a:pPr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Песню севера запели.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Гнёзда птиц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1 </a:t>
            </a:r>
            <a:r>
              <a:rPr lang="ru-RU" i="1" dirty="0"/>
              <a:t>- ремеза, 2 - иволги, 3 - козодоя, 4 - зяблика, 5 - утки, 6 -крапивника.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8541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28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940966"/>
          </a:xfrm>
        </p:spPr>
        <p:txBody>
          <a:bodyPr>
            <a:noAutofit/>
          </a:bodyPr>
          <a:lstStyle/>
          <a:p>
            <a:r>
              <a:rPr lang="ru-RU" sz="3600" b="1" dirty="0"/>
              <a:t>Птичьи гнезда бывают самыми разными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038600" cy="1468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</a:t>
            </a:r>
            <a:r>
              <a:rPr lang="ru-RU" dirty="0" smtClean="0"/>
              <a:t>айры </a:t>
            </a:r>
            <a:r>
              <a:rPr lang="ru-RU" dirty="0"/>
              <a:t>откладывают яйца прямо на голых уступах </a:t>
            </a:r>
            <a:r>
              <a:rPr lang="ru-RU" dirty="0" smtClean="0"/>
              <a:t>скал.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038600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Орлы </a:t>
            </a:r>
            <a:r>
              <a:rPr lang="ru-RU" dirty="0"/>
              <a:t>строят гнезда на вершинах гор из ветвей и сучьев.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0000" t="12864" r="2916" b="4747"/>
          <a:stretch/>
        </p:blipFill>
        <p:spPr bwMode="auto">
          <a:xfrm>
            <a:off x="467544" y="2924944"/>
            <a:ext cx="3167043" cy="3613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441"/>
          <a:stretch/>
        </p:blipFill>
        <p:spPr bwMode="auto">
          <a:xfrm>
            <a:off x="4719170" y="3134104"/>
            <a:ext cx="3909509" cy="324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7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21888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Жаворонки строят гнезда на земле. Вначале птицы выкапывают неглубокую ямку под укрытием пучка травы. В ямке, обычно вровень с краями, они устраивают лоток из сухой травы и стеблей полыни.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9725" y="2636912"/>
            <a:ext cx="5280587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1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7921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ПРИРОДНЫЕ СООБЩЕСТВА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335526">
            <a:off x="1436688" y="1722438"/>
            <a:ext cx="158750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7375" y="5775325"/>
            <a:ext cx="858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Лес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92313" y="5767388"/>
            <a:ext cx="15271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Водоём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75125" y="5797550"/>
            <a:ext cx="8715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Луг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51750" y="5767388"/>
            <a:ext cx="111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Поле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86463" y="5767388"/>
            <a:ext cx="89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Сад</a:t>
            </a:r>
          </a:p>
        </p:txBody>
      </p:sp>
      <p:sp>
        <p:nvSpPr>
          <p:cNvPr id="12" name="Стрелка вниз 11"/>
          <p:cNvSpPr/>
          <p:nvPr/>
        </p:nvSpPr>
        <p:spPr>
          <a:xfrm rot="1215650">
            <a:off x="2974975" y="1827213"/>
            <a:ext cx="198438" cy="154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16438" y="1722438"/>
            <a:ext cx="188912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91666">
            <a:off x="7832725" y="1782763"/>
            <a:ext cx="134938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203283">
            <a:off x="6238875" y="1814513"/>
            <a:ext cx="190500" cy="1550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3573463"/>
            <a:ext cx="13589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3573463"/>
            <a:ext cx="13223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963" y="3594100"/>
            <a:ext cx="13954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3413" y="3595688"/>
            <a:ext cx="144145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7763" y="3624263"/>
            <a:ext cx="1425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ДУПЛО СОВЫ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55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96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ГНЕЗДО ИВОЛГИ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96744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6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ГНЕЗДО СЕЛЬСКОЙ ЛАСТОЧКИ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20000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7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99898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Ласточки-береговушки в гнёздах-норах берега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840759" cy="532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6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158750" y="1247775"/>
            <a:ext cx="4578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Зачем птицам клюв?</a:t>
            </a: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1403350" y="3413125"/>
            <a:ext cx="5227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А зачем птицам летать?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187575" y="4457700"/>
            <a:ext cx="468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Почему птицы поют?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684213" y="2276475"/>
            <a:ext cx="5273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Для чего птицам перья?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947738" y="5559425"/>
            <a:ext cx="716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Значение птиц в жизни человека.</a:t>
            </a:r>
          </a:p>
        </p:txBody>
      </p:sp>
      <p:pic>
        <p:nvPicPr>
          <p:cNvPr id="3789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295275"/>
            <a:ext cx="26273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496300" cy="13668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Клюв птицам необходим потому, что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для птиц он является носом, руками и ртом.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добывают пищу, строят гнёзда, кормят птенцов, чистят пёрышки, защи-щаются.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он служит маскировкой и привлекает внимание самочек.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24750" y="2205038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750" y="36449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8496300" cy="13668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Клюв птицам необходим потому, что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для птиц он является носом, руками и ртом.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добывают пищу, строят гнёзда, кормят птенцов, чистят пёрышки, защи-щаются.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он служит маскировкой и привлекает внимание самочек.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24750" y="2205038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24750" y="36449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13638" y="3644900"/>
            <a:ext cx="1008062" cy="944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62850" y="2205038"/>
            <a:ext cx="1008063" cy="944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Перья птицам необходимы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высматривать добычу на земле  и добираться до тёплых мест.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защищаться от перегрева, холода и ушибов.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летать, маскироваться, привлекать самочек и оставаться сухими в воде.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446963" y="5084763"/>
            <a:ext cx="1008062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46963" y="3716338"/>
            <a:ext cx="1008062" cy="9461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6963" y="2349500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Перья птицам необходимы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высматривать добычу на земле  и добираться до тёплых мест.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защищаться от перегрева, холода и ушибов.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летать, маскироваться, привлекать самочек и оставаться сухими в воде.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446963" y="5084763"/>
            <a:ext cx="1008062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446963" y="3716338"/>
            <a:ext cx="1008062" cy="9461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46963" y="2349500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46963" y="3716338"/>
            <a:ext cx="1008062" cy="946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85063" y="5084763"/>
            <a:ext cx="1008062" cy="944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птицы летают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высматривать добычу на земле и добираться до тёплых стран.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помогать людям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строить гнёзда повыше, спасаться от врагов, ловить добычу в воздухе.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04113" y="3644900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4113" y="2276475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323528" y="260648"/>
            <a:ext cx="8137525" cy="1143000"/>
          </a:xfrm>
        </p:spPr>
        <p:txBody>
          <a:bodyPr/>
          <a:lstStyle/>
          <a:p>
            <a:pPr marL="800100" indent="-800100" eaLnBrk="1" hangingPunct="1"/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</a:rPr>
              <a:t>Жители первого этажа</a:t>
            </a:r>
          </a:p>
        </p:txBody>
      </p:sp>
      <p:pic>
        <p:nvPicPr>
          <p:cNvPr id="20482" name="Picture 5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1600200"/>
            <a:ext cx="4033837" cy="2187575"/>
          </a:xfrm>
        </p:spPr>
      </p:pic>
      <p:pic>
        <p:nvPicPr>
          <p:cNvPr id="20483" name="Picture 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938588"/>
            <a:ext cx="4033838" cy="2187575"/>
          </a:xfrm>
        </p:spPr>
      </p:pic>
      <p:pic>
        <p:nvPicPr>
          <p:cNvPr id="20484" name="Picture 7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363" y="3933825"/>
            <a:ext cx="3810000" cy="2189163"/>
          </a:xfrm>
        </p:spPr>
      </p:pic>
      <p:pic>
        <p:nvPicPr>
          <p:cNvPr id="20485" name="Picture 9" descr="глухарь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3725" y="1628775"/>
            <a:ext cx="3736975" cy="2187575"/>
          </a:xfrm>
        </p:spPr>
      </p:pic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2916238" y="3284538"/>
            <a:ext cx="1589087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глухарь</a:t>
            </a:r>
            <a:endParaRPr lang="ru-RU" b="1">
              <a:solidFill>
                <a:srgbClr val="0099FF"/>
              </a:solidFill>
            </a:endParaRPr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7092950" y="5589588"/>
            <a:ext cx="15652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тетерев</a:t>
            </a:r>
          </a:p>
        </p:txBody>
      </p:sp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3203575" y="5589588"/>
            <a:ext cx="143192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рябчик</a:t>
            </a: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6948488" y="3213100"/>
            <a:ext cx="163512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козодой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25538"/>
            <a:ext cx="91440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птицы летают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высматривать добычу на земле и добираться до тёплых стран.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помогать людям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строить гнёзда повыше, спасаться от врагов, ловить добычу в воздухе.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04113" y="3644900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4113" y="2276475"/>
            <a:ext cx="1008062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16813" y="2276475"/>
            <a:ext cx="1008062" cy="944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04125" y="5084763"/>
            <a:ext cx="1009650" cy="944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2553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 поют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привлечь внимание самочки, охранять территорию, предупреждать об опасности.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собираться вместе в стаю, не отбиться от стаи во время перелёта.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добывать пищу, строить гнёзда, кормить птенцов.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19988" y="3789363"/>
            <a:ext cx="1008062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2850" y="23495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2553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 поют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051050"/>
          <a:ext cx="8713787" cy="4214814"/>
        </p:xfrm>
        <a:graphic>
          <a:graphicData uri="http://schemas.openxmlformats.org/drawingml/2006/table">
            <a:tbl>
              <a:tblPr/>
              <a:tblGrid>
                <a:gridCol w="720725"/>
                <a:gridCol w="6264275"/>
                <a:gridCol w="1728787"/>
              </a:tblGrid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привлечь внимание самочки, охранять территорию, предупреждать об опасности.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собираться вместе в стаю, не отбиться от стаи во время перелёта.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40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добывать пищу, строить гнёзда, кормить птенцов.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562850" y="5084763"/>
            <a:ext cx="1008063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19988" y="3789363"/>
            <a:ext cx="1008062" cy="9445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2850" y="23495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62850" y="2349500"/>
            <a:ext cx="1008063" cy="944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07288" y="3789363"/>
            <a:ext cx="1008062" cy="944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2553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 необходимы в природе и человеку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420938"/>
          <a:ext cx="8713788" cy="3454083"/>
        </p:xfrm>
        <a:graphic>
          <a:graphicData uri="http://schemas.openxmlformats.org/drawingml/2006/table">
            <a:tbl>
              <a:tblPr/>
              <a:tblGrid>
                <a:gridCol w="936625"/>
                <a:gridCol w="6408738"/>
                <a:gridCol w="1368425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украшать природу, помогать в борьбе с вредителями, участвовать в расселении растений, выполнять поручения людей, помогать им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выполнять поручения людей и помогать им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7715250" y="4587875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15250" y="27813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25538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 необходимы в природе и человеку для того, чтобы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420938"/>
          <a:ext cx="8713788" cy="3454083"/>
        </p:xfrm>
        <a:graphic>
          <a:graphicData uri="http://schemas.openxmlformats.org/drawingml/2006/table">
            <a:tbl>
              <a:tblPr/>
              <a:tblGrid>
                <a:gridCol w="936625"/>
                <a:gridCol w="6408738"/>
                <a:gridCol w="1368425"/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украшать природу, помогать в борьбе с вредителями, участвовать в расселении растений, выполнять поручения людей, помогать им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haroni" pitchFamily="2" charset="-79"/>
                        </a:rPr>
                        <a:t>выполнять поручения людей и помогать им отдыхать.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7715250" y="4587875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15250" y="2781300"/>
            <a:ext cx="1008063" cy="9445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15250" y="2781300"/>
            <a:ext cx="1008063" cy="944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 rot="10800000" flipV="1">
            <a:off x="735013" y="619125"/>
            <a:ext cx="743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none">
                <a:latin typeface="Times New Roman" pitchFamily="18" charset="0"/>
              </a:rPr>
              <a:t>Значение птиц</a:t>
            </a:r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827088" y="1557338"/>
            <a:ext cx="75612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u="none">
                <a:solidFill>
                  <a:srgbClr val="0000CC"/>
                </a:solidFill>
              </a:rPr>
              <a:t>Поедают большое количество растительной и животной пищи,  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     оказывая этим существенное влияние на живую природу.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2. Регулируют численность насекомых и грызунов.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3. Являются важным звеном в цепях питания живых организмов.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4. Распространяют семена растений.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5. Птичьи перья имели большое значение в     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    истории культуры, так как ими пользовались   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    для письма со времён Римской империи до     </a:t>
            </a:r>
          </a:p>
          <a:p>
            <a:pPr marL="342900" indent="-342900"/>
            <a:r>
              <a:rPr lang="ru-RU" sz="2400" b="1" u="none">
                <a:solidFill>
                  <a:srgbClr val="0000CC"/>
                </a:solidFill>
              </a:rPr>
              <a:t>    середины </a:t>
            </a:r>
            <a:r>
              <a:rPr lang="en-US" sz="2400" b="1" u="none">
                <a:solidFill>
                  <a:srgbClr val="0000CC"/>
                </a:solidFill>
              </a:rPr>
              <a:t>XIX </a:t>
            </a:r>
            <a:r>
              <a:rPr lang="ru-RU" sz="2400" b="1" u="none">
                <a:solidFill>
                  <a:srgbClr val="0000CC"/>
                </a:solidFill>
              </a:rPr>
              <a:t>века.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Жители второго этажа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773238"/>
            <a:ext cx="3810000" cy="4530725"/>
          </a:xfrm>
        </p:spPr>
      </p:pic>
      <p:pic>
        <p:nvPicPr>
          <p:cNvPr id="22531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1773238"/>
            <a:ext cx="3810000" cy="4530725"/>
          </a:xfrm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635375" y="5734050"/>
            <a:ext cx="1017588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сова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7451725" y="5734050"/>
            <a:ext cx="121602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дятел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Жители третьего этажа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4033838" cy="4525963"/>
          </a:xfrm>
        </p:spPr>
      </p:pic>
      <p:pic>
        <p:nvPicPr>
          <p:cNvPr id="24579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2963" y="1600200"/>
            <a:ext cx="4033837" cy="4525963"/>
          </a:xfrm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7235825" y="5445125"/>
            <a:ext cx="125571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канюк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03575" y="5516563"/>
            <a:ext cx="1400175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ястреб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60032" y="1628800"/>
            <a:ext cx="4033837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Типичная лесная птица. Основной ее пищей служат семена кедровой сосны, ели и насекомые. Однако она поедает и семена различных других растений, птенцов и яйца мелких птиц, ящериц и лягушек.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148064" y="260648"/>
            <a:ext cx="35283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200" b="1" dirty="0">
                <a:latin typeface="Times New Roman" pitchFamily="18" charset="0"/>
              </a:rPr>
              <a:t>Кедровка</a:t>
            </a:r>
          </a:p>
        </p:txBody>
      </p:sp>
      <p:pic>
        <p:nvPicPr>
          <p:cNvPr id="266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15" y="689046"/>
            <a:ext cx="4907889" cy="58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60648"/>
            <a:ext cx="273635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                     </a:t>
            </a:r>
            <a:r>
              <a:rPr lang="ru-RU" b="1" dirty="0" smtClean="0">
                <a:latin typeface="Times New Roman" pitchFamily="18" charset="0"/>
              </a:rPr>
              <a:t>Кукушка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16832"/>
            <a:ext cx="3275856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Никогда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не строит для себя гнезда,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соседкам яйца оставляет,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и о птенцах не вспоминает.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243078"/>
            <a:ext cx="5599170" cy="628226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6055" y="188913"/>
            <a:ext cx="3456757" cy="954087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Малиновка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08104" y="1557338"/>
            <a:ext cx="3635896" cy="45307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Птичка – певунья.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Очень искусно делает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своё гнездо среди зарослей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леса. Уничтожает большое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количество насекомых.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Является украшением 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природы.</a:t>
            </a:r>
          </a:p>
        </p:txBody>
      </p:sp>
      <p:pic>
        <p:nvPicPr>
          <p:cNvPr id="30723" name="Picture 4" descr="малино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15" y="1412776"/>
            <a:ext cx="51862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996</Words>
  <Application>Microsoft Office PowerPoint</Application>
  <PresentationFormat>Экран (4:3)</PresentationFormat>
  <Paragraphs>197</Paragraphs>
  <Slides>45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Окружающий мир 2 класс </vt:lpstr>
      <vt:lpstr>ЦАРСТВА ЖИВОЙ ПРИРОДЫ</vt:lpstr>
      <vt:lpstr>ПРИРОДНЫЕ СООБЩЕСТВА</vt:lpstr>
      <vt:lpstr>         Жители первого этажа</vt:lpstr>
      <vt:lpstr>Жители второго этажа</vt:lpstr>
      <vt:lpstr>Жители третьего этажа</vt:lpstr>
      <vt:lpstr>Слайд 7</vt:lpstr>
      <vt:lpstr>                     Кукушка</vt:lpstr>
      <vt:lpstr>Малиновка</vt:lpstr>
      <vt:lpstr>Поползень</vt:lpstr>
      <vt:lpstr>                   Снегирь</vt:lpstr>
      <vt:lpstr>Соловей</vt:lpstr>
      <vt:lpstr>Зяблик</vt:lpstr>
      <vt:lpstr>Синица</vt:lpstr>
      <vt:lpstr>Свиристель</vt:lpstr>
      <vt:lpstr>Трясогузка</vt:lpstr>
      <vt:lpstr>Дятел</vt:lpstr>
      <vt:lpstr>Тетерев</vt:lpstr>
      <vt:lpstr>Иволга</vt:lpstr>
      <vt:lpstr>Птицы нашего края</vt:lpstr>
      <vt:lpstr>Слайд 21</vt:lpstr>
      <vt:lpstr>Слайд 22</vt:lpstr>
      <vt:lpstr>Слайд 23</vt:lpstr>
      <vt:lpstr>Слайд 24</vt:lpstr>
      <vt:lpstr>Слайд 25</vt:lpstr>
      <vt:lpstr>Свиристель</vt:lpstr>
      <vt:lpstr>Гнёзда птиц</vt:lpstr>
      <vt:lpstr>Птичьи гнезда бывают самыми разными</vt:lpstr>
      <vt:lpstr>Слайд 29</vt:lpstr>
      <vt:lpstr>ДУПЛО СОВЫ</vt:lpstr>
      <vt:lpstr>ГНЕЗДО ИВОЛГИ</vt:lpstr>
      <vt:lpstr>ГНЕЗДО СЕЛЬСКОЙ ЛАСТОЧКИ</vt:lpstr>
      <vt:lpstr>Ласточки-береговушки в гнёздах-норах берега</vt:lpstr>
      <vt:lpstr>Слайд 34</vt:lpstr>
      <vt:lpstr>Клюв птицам необходим потому, что</vt:lpstr>
      <vt:lpstr>Клюв птицам необходим потому, что</vt:lpstr>
      <vt:lpstr>Перья птицам необходимы для того, чтобы</vt:lpstr>
      <vt:lpstr>Перья птицам необходимы для того, чтобы</vt:lpstr>
      <vt:lpstr> птицы летают для того, чтобы</vt:lpstr>
      <vt:lpstr> птицы летают для того, чтобы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</dc:title>
  <dc:creator>Ирина</dc:creator>
  <cp:lastModifiedBy>Ирина</cp:lastModifiedBy>
  <cp:revision>6</cp:revision>
  <dcterms:created xsi:type="dcterms:W3CDTF">2020-04-10T06:14:37Z</dcterms:created>
  <dcterms:modified xsi:type="dcterms:W3CDTF">2020-04-10T07:07:00Z</dcterms:modified>
</cp:coreProperties>
</file>